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4"/>
  </p:notesMasterIdLst>
  <p:handoutMasterIdLst>
    <p:handoutMasterId r:id="rId25"/>
  </p:handoutMasterIdLst>
  <p:sldIdLst>
    <p:sldId id="267" r:id="rId5"/>
    <p:sldId id="321" r:id="rId6"/>
    <p:sldId id="277" r:id="rId7"/>
    <p:sldId id="278" r:id="rId8"/>
    <p:sldId id="279" r:id="rId9"/>
    <p:sldId id="280" r:id="rId10"/>
    <p:sldId id="281" r:id="rId11"/>
    <p:sldId id="282" r:id="rId12"/>
    <p:sldId id="322" r:id="rId13"/>
    <p:sldId id="337" r:id="rId14"/>
    <p:sldId id="261" r:id="rId15"/>
    <p:sldId id="331" r:id="rId16"/>
    <p:sldId id="332" r:id="rId17"/>
    <p:sldId id="345" r:id="rId18"/>
    <p:sldId id="343" r:id="rId19"/>
    <p:sldId id="323" r:id="rId20"/>
    <p:sldId id="324" r:id="rId21"/>
    <p:sldId id="344" r:id="rId22"/>
    <p:sldId id="341" r:id="rId23"/>
  </p:sldIdLst>
  <p:sldSz cx="12192000" cy="6858000"/>
  <p:notesSz cx="6858000" cy="9144000"/>
  <p:embeddedFontLst>
    <p:embeddedFont>
      <p:font typeface="MetricHPE Semibold" panose="020B0604020202020204" charset="0"/>
      <p:bold r:id="rId26"/>
      <p:boldItalic r:id="rId27"/>
    </p:embeddedFont>
    <p:embeddedFont>
      <p:font typeface="MetricHPE" panose="020B0604020202020204" charset="0"/>
      <p:regular r:id="rId28"/>
      <p:bold r:id="rId29"/>
      <p:italic r:id="rId30"/>
      <p:boldItalic r:id="rId31"/>
    </p:embeddedFont>
    <p:embeddedFont>
      <p:font typeface="MetricHPE Black" panose="020B0604020202020204" charset="0"/>
      <p:bold r:id="rId32"/>
      <p:boldItalic r:id="rId33"/>
    </p:embeddedFont>
    <p:embeddedFont>
      <p:font typeface="MetricHPE Light" panose="020B0604020202020204" charset="0"/>
      <p:regular r:id="rId34"/>
      <p:italic r:id="rId35"/>
    </p:embeddedFont>
    <p:embeddedFont>
      <p:font typeface="Calibri" panose="020F0502020204030204" pitchFamily="34" charset="0"/>
      <p:regular r:id="rId36"/>
      <p:bold r:id="rId37"/>
      <p:italic r:id="rId38"/>
      <p:bold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138" autoAdjust="0"/>
  </p:normalViewPr>
  <p:slideViewPr>
    <p:cSldViewPr snapToGrid="0">
      <p:cViewPr varScale="1">
        <p:scale>
          <a:sx n="69" d="100"/>
          <a:sy n="69" d="100"/>
        </p:scale>
        <p:origin x="376" y="40"/>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120" d="100"/>
          <a:sy n="120" d="100"/>
        </p:scale>
        <p:origin x="760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eaga00\AppData\Local\Packages\Microsoft.MicrosoftEdge_8wekyb3d8bbwe\TempState\Downloads\statistic_id267132_ic3_-total-damage-caused-by-reported-cyber-crime-2001-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lumMod val="60000"/>
                    <a:lumOff val="40000"/>
                  </a:schemeClr>
                </a:solidFill>
                <a:prstDash val="sysDot"/>
              </a:ln>
              <a:effectLst>
                <a:outerShdw blurRad="50800" dist="38100" dir="5400000" algn="t" rotWithShape="0">
                  <a:prstClr val="black">
                    <a:alpha val="40000"/>
                  </a:prstClr>
                </a:outerShdw>
              </a:effectLst>
            </c:spPr>
            <c:trendlineType val="exp"/>
            <c:dispRSqr val="0"/>
            <c:dispEq val="0"/>
          </c:trendline>
          <c:cat>
            <c:strRef>
              <c:f>Data!$B$6:$B$22</c:f>
              <c:strCache>
                <c:ptCount val="17"/>
                <c:pt idx="0">
                  <c:v>2001</c:v>
                </c:pt>
                <c:pt idx="1">
                  <c:v>2002</c:v>
                </c:pt>
                <c:pt idx="2">
                  <c:v>2003</c:v>
                </c:pt>
                <c:pt idx="3">
                  <c:v>2004</c:v>
                </c:pt>
                <c:pt idx="4">
                  <c:v>2005</c:v>
                </c:pt>
                <c:pt idx="5">
                  <c:v>2006</c:v>
                </c:pt>
                <c:pt idx="6">
                  <c:v>2007</c:v>
                </c:pt>
                <c:pt idx="7">
                  <c:v>2008</c:v>
                </c:pt>
                <c:pt idx="8">
                  <c:v>2009</c:v>
                </c:pt>
                <c:pt idx="9">
                  <c:v>2011</c:v>
                </c:pt>
                <c:pt idx="10">
                  <c:v>2012</c:v>
                </c:pt>
                <c:pt idx="11">
                  <c:v>2013</c:v>
                </c:pt>
                <c:pt idx="12">
                  <c:v>2014</c:v>
                </c:pt>
                <c:pt idx="13">
                  <c:v>2015</c:v>
                </c:pt>
                <c:pt idx="14">
                  <c:v>2016</c:v>
                </c:pt>
                <c:pt idx="15">
                  <c:v>2017</c:v>
                </c:pt>
                <c:pt idx="16">
                  <c:v>2018</c:v>
                </c:pt>
              </c:strCache>
            </c:strRef>
          </c:cat>
          <c:val>
            <c:numRef>
              <c:f>Data!$C$6:$C$22</c:f>
              <c:numCache>
                <c:formatCode>#,##0</c:formatCode>
                <c:ptCount val="17"/>
                <c:pt idx="0" formatCode="#,##0.##">
                  <c:v>17.8</c:v>
                </c:pt>
                <c:pt idx="1">
                  <c:v>54</c:v>
                </c:pt>
                <c:pt idx="2" formatCode="#,##0.##">
                  <c:v>125.6</c:v>
                </c:pt>
                <c:pt idx="3" formatCode="#,##0.##">
                  <c:v>68.099999999999994</c:v>
                </c:pt>
                <c:pt idx="4" formatCode="#,##0.##">
                  <c:v>183.1</c:v>
                </c:pt>
                <c:pt idx="5" formatCode="#,##0.##">
                  <c:v>198.4</c:v>
                </c:pt>
                <c:pt idx="6" formatCode="#,##0.##">
                  <c:v>239.1</c:v>
                </c:pt>
                <c:pt idx="7" formatCode="#,##0.##">
                  <c:v>264.60000000000002</c:v>
                </c:pt>
                <c:pt idx="8" formatCode="#,##0.##">
                  <c:v>559.70000000000005</c:v>
                </c:pt>
                <c:pt idx="9" formatCode="#,##0.##">
                  <c:v>485.25</c:v>
                </c:pt>
                <c:pt idx="10" formatCode="#,##0.##">
                  <c:v>581.44000000000005</c:v>
                </c:pt>
                <c:pt idx="11" formatCode="#,##0.##">
                  <c:v>781.84</c:v>
                </c:pt>
                <c:pt idx="12" formatCode="#,##0.##">
                  <c:v>800.49</c:v>
                </c:pt>
                <c:pt idx="13" formatCode="#,##0.##">
                  <c:v>1070.71</c:v>
                </c:pt>
                <c:pt idx="14" formatCode="#,##0.##">
                  <c:v>1450.7</c:v>
                </c:pt>
                <c:pt idx="15" formatCode="#,##0.##">
                  <c:v>1418.7</c:v>
                </c:pt>
                <c:pt idx="16">
                  <c:v>2710</c:v>
                </c:pt>
              </c:numCache>
            </c:numRef>
          </c:val>
          <c:extLst>
            <c:ext xmlns:c16="http://schemas.microsoft.com/office/drawing/2014/chart" uri="{C3380CC4-5D6E-409C-BE32-E72D297353CC}">
              <c16:uniqueId val="{00000000-6E93-4F65-90BA-D2CA1AFFFE2E}"/>
            </c:ext>
          </c:extLst>
        </c:ser>
        <c:dLbls>
          <c:dLblPos val="outEnd"/>
          <c:showLegendKey val="0"/>
          <c:showVal val="1"/>
          <c:showCatName val="0"/>
          <c:showSerName val="0"/>
          <c:showPercent val="0"/>
          <c:showBubbleSize val="0"/>
        </c:dLbls>
        <c:gapWidth val="95"/>
        <c:overlap val="-27"/>
        <c:axId val="354963328"/>
        <c:axId val="354962544"/>
      </c:barChart>
      <c:catAx>
        <c:axId val="35496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5"/>
                </a:solidFill>
                <a:latin typeface="+mn-lt"/>
                <a:ea typeface="+mn-ea"/>
                <a:cs typeface="+mn-cs"/>
              </a:defRPr>
            </a:pPr>
            <a:endParaRPr lang="en-US"/>
          </a:p>
        </c:txPr>
        <c:crossAx val="354962544"/>
        <c:crosses val="autoZero"/>
        <c:auto val="1"/>
        <c:lblAlgn val="ctr"/>
        <c:lblOffset val="100"/>
        <c:noMultiLvlLbl val="0"/>
      </c:catAx>
      <c:valAx>
        <c:axId val="35496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5496332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latin typeface="MetricHPE" panose="020B05030302020602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0"/>
              </a:rPr>
              <a:t>2/16/2021</a:t>
            </a:fld>
            <a:endParaRPr dirty="0">
              <a:latin typeface="MetricHPE" panose="020B0503030202060203"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latin typeface="MetricHPE" panose="020B0503030202060203"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0"/>
              </a:rPr>
              <a:t>‹#›</a:t>
            </a:fld>
            <a:endParaRPr dirty="0">
              <a:latin typeface="MetricHPE" panose="020B0503030202060203" pitchFamily="34" charset="0"/>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0"/>
              </a:defRPr>
            </a:lvl1pPr>
          </a:lstStyle>
          <a:p>
            <a:endParaRPr lang="en-US"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0"/>
              </a:defRPr>
            </a:lvl1pPr>
          </a:lstStyle>
          <a:p>
            <a:fld id="{5BFEAE42-E3FE-4405-B7FC-4425D05B92A0}" type="slidenum">
              <a:rPr lang="en-US" smtClean="0"/>
              <a:pPr/>
              <a:t>‹#›</a:t>
            </a:fld>
            <a:endParaRPr lang="en-US" dirty="0"/>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0"/>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0"/>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0"/>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0"/>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r>
              <a:rPr lang="en-US" b="1"/>
              <a:t>Claim: The World’s Most Secure Industry Standard Servers</a:t>
            </a:r>
            <a:r>
              <a:rPr lang="en-US" b="1" baseline="30000"/>
              <a:t>1</a:t>
            </a:r>
            <a:r>
              <a:rPr lang="en-US" b="1"/>
              <a:t> </a:t>
            </a:r>
          </a:p>
          <a:p>
            <a:r>
              <a:rPr lang="en-US"/>
              <a:t>Substantiation: </a:t>
            </a:r>
            <a:r>
              <a:rPr lang="en-US" baseline="30000"/>
              <a:t>1</a:t>
            </a:r>
            <a:r>
              <a:rPr lang="en-US"/>
              <a:t> Based on external firm conducting cyber security penetration testing of a range of server products from a range of manufacturers, May 2017.</a:t>
            </a:r>
          </a:p>
          <a:p>
            <a:pPr marL="174708" indent="-174708" defTabSz="931774">
              <a:spcBef>
                <a:spcPts val="0"/>
              </a:spcBef>
              <a:buSzTx/>
              <a:buFont typeface="Arial" panose="020B0604020202020204" pitchFamily="34" charset="0"/>
              <a:buChar char="•"/>
              <a:defRPr/>
            </a:pPr>
            <a:endParaRPr lang="en-US"/>
          </a:p>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684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pPr/>
              <a:t>17</a:t>
            </a:fld>
            <a:endParaRPr lang="en-US" dirty="0"/>
          </a:p>
        </p:txBody>
      </p:sp>
    </p:spTree>
    <p:extLst>
      <p:ext uri="{BB962C8B-B14F-4D97-AF65-F5344CB8AC3E}">
        <p14:creationId xmlns:p14="http://schemas.microsoft.com/office/powerpoint/2010/main" val="226108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r>
              <a:rPr lang="en-US" b="1"/>
              <a:t>Claim: The World’s Most Secure Industry Standard Servers</a:t>
            </a:r>
            <a:r>
              <a:rPr lang="en-US" b="1" baseline="30000"/>
              <a:t>1</a:t>
            </a:r>
            <a:r>
              <a:rPr lang="en-US" b="1"/>
              <a:t> </a:t>
            </a:r>
          </a:p>
          <a:p>
            <a:r>
              <a:rPr lang="en-US"/>
              <a:t>Substantiation: </a:t>
            </a:r>
            <a:r>
              <a:rPr lang="en-US" baseline="30000"/>
              <a:t>1</a:t>
            </a:r>
            <a:r>
              <a:rPr lang="en-US"/>
              <a:t> Based on external firm conducting cyber security penetration testing of a range of server products from a range of manufacturers, May 2017.</a:t>
            </a:r>
          </a:p>
          <a:p>
            <a:pPr marL="174708" indent="-174708" defTabSz="931774">
              <a:spcBef>
                <a:spcPts val="0"/>
              </a:spcBef>
              <a:buSzTx/>
              <a:buFont typeface="Arial" panose="020B0604020202020204" pitchFamily="34" charset="0"/>
              <a:buChar char="•"/>
              <a:defRPr/>
            </a:pPr>
            <a:endParaRPr lang="en-US"/>
          </a:p>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0002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396875"/>
            <a:ext cx="4764087" cy="2679700"/>
          </a:xfrm>
        </p:spPr>
      </p:sp>
      <p:sp>
        <p:nvSpPr>
          <p:cNvPr id="3" name="Notes Placeholder 2"/>
          <p:cNvSpPr>
            <a:spLocks noGrp="1"/>
          </p:cNvSpPr>
          <p:nvPr>
            <p:ph type="body" idx="1"/>
          </p:nvPr>
        </p:nvSpPr>
        <p:spPr/>
        <p:txBody>
          <a:bodyPr>
            <a:normAutofit/>
          </a:bodyPr>
          <a:lstStyle/>
          <a:p>
            <a:r>
              <a:rPr lang="en-US" sz="1100" kern="1200" dirty="0">
                <a:solidFill>
                  <a:schemeClr val="tx1"/>
                </a:solidFill>
                <a:effectLst/>
                <a:latin typeface="+mn-lt"/>
                <a:ea typeface="+mn-ea"/>
                <a:cs typeface="+mn-cs"/>
              </a:rPr>
              <a:t>James</a:t>
            </a:r>
          </a:p>
          <a:p>
            <a:r>
              <a:rPr lang="en-US" sz="1100" kern="1200" dirty="0">
                <a:solidFill>
                  <a:schemeClr val="tx1"/>
                </a:solidFill>
                <a:effectLst/>
                <a:latin typeface="+mn-lt"/>
                <a:ea typeface="+mn-ea"/>
                <a:cs typeface="+mn-cs"/>
              </a:rPr>
              <a:t>To effectively protect your digital enterprise, we need to accept a new normal.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Enterprise IT and the digital ecosystem of each</a:t>
            </a:r>
            <a:r>
              <a:rPr lang="en-US" sz="1100" kern="1200" baseline="0" dirty="0">
                <a:solidFill>
                  <a:schemeClr val="tx1"/>
                </a:solidFill>
                <a:effectLst/>
                <a:latin typeface="+mn-lt"/>
                <a:ea typeface="+mn-ea"/>
                <a:cs typeface="+mn-cs"/>
              </a:rPr>
              <a:t> company</a:t>
            </a:r>
            <a:r>
              <a:rPr lang="en-US" sz="1100" kern="1200" dirty="0">
                <a:solidFill>
                  <a:schemeClr val="tx1"/>
                </a:solidFill>
                <a:effectLst/>
                <a:latin typeface="+mn-lt"/>
                <a:ea typeface="+mn-ea"/>
                <a:cs typeface="+mn-cs"/>
              </a:rPr>
              <a:t> will continue to rapidly transform through innovation, and with each step there</a:t>
            </a:r>
            <a:r>
              <a:rPr lang="en-US" sz="1100" kern="1200" baseline="0" dirty="0">
                <a:solidFill>
                  <a:schemeClr val="tx1"/>
                </a:solidFill>
                <a:effectLst/>
                <a:latin typeface="+mn-lt"/>
                <a:ea typeface="+mn-ea"/>
                <a:cs typeface="+mn-cs"/>
              </a:rPr>
              <a:t> are </a:t>
            </a:r>
            <a:r>
              <a:rPr lang="en-US" sz="1100" kern="1200" dirty="0">
                <a:solidFill>
                  <a:schemeClr val="tx1"/>
                </a:solidFill>
                <a:effectLst/>
                <a:latin typeface="+mn-lt"/>
                <a:ea typeface="+mn-ea"/>
                <a:cs typeface="+mn-cs"/>
              </a:rPr>
              <a:t>new attack surfaces</a:t>
            </a:r>
            <a:r>
              <a:rPr lang="en-US" sz="1100" kern="1200" baseline="0" dirty="0">
                <a:solidFill>
                  <a:schemeClr val="tx1"/>
                </a:solidFill>
                <a:effectLst/>
                <a:latin typeface="+mn-lt"/>
                <a:ea typeface="+mn-ea"/>
                <a:cs typeface="+mn-cs"/>
              </a:rPr>
              <a:t> and vulnerabilities</a:t>
            </a:r>
            <a:r>
              <a:rPr lang="en-US" sz="11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adversary looking to exploit these attack surfaces is getting far more sophisticated and is constantly innovating as well. These attackers range from script kiddies to criminal organizations to nation state actors, all with different motivations and capabilities.</a:t>
            </a:r>
          </a:p>
          <a:p>
            <a:r>
              <a:rPr lang="en-US" sz="1100" kern="1200" dirty="0">
                <a:solidFill>
                  <a:schemeClr val="tx1"/>
                </a:solidFill>
                <a:effectLst/>
                <a:latin typeface="+mn-lt"/>
                <a:ea typeface="+mn-ea"/>
                <a:cs typeface="+mn-cs"/>
              </a:rPr>
              <a:t>In this reality, </a:t>
            </a:r>
            <a:r>
              <a:rPr lang="en-US" sz="1100" b="1" u="sng" kern="1200" dirty="0">
                <a:solidFill>
                  <a:schemeClr val="tx1"/>
                </a:solidFill>
                <a:effectLst/>
                <a:latin typeface="+mn-lt"/>
                <a:ea typeface="+mn-ea"/>
                <a:cs typeface="+mn-cs"/>
              </a:rPr>
              <a:t>we have to assume compromise</a:t>
            </a:r>
            <a:r>
              <a:rPr lang="en-US" sz="11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Add to this a rapidly evolving regulatory environment, and a lack of security skills which will not be solved for in our generation, </a:t>
            </a:r>
            <a:r>
              <a:rPr lang="en-US" sz="1100" b="1" u="sng" kern="1200" dirty="0">
                <a:solidFill>
                  <a:schemeClr val="tx1"/>
                </a:solidFill>
                <a:effectLst/>
                <a:latin typeface="+mn-lt"/>
                <a:ea typeface="+mn-ea"/>
                <a:cs typeface="+mn-cs"/>
              </a:rPr>
              <a:t>doing even the simple stuff is still a challenge</a:t>
            </a:r>
            <a:r>
              <a:rPr lang="en-US" sz="1100" kern="1200" dirty="0">
                <a:solidFill>
                  <a:schemeClr val="tx1"/>
                </a:solidFill>
                <a:effectLst/>
                <a:latin typeface="+mn-lt"/>
                <a:ea typeface="+mn-ea"/>
                <a:cs typeface="+mn-cs"/>
              </a:rPr>
              <a:t>. (talk about basic hygiene challenges) The #1 vulnerability exploited last year was the same one exploited the year before, and had a patch available 4 years back. Implementing robust access controls is still daunting. And keeping track of, classifying and securing your data continues to be a challenge now many years running.</a:t>
            </a:r>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latin typeface="MetricHPE"/>
              </a:rPr>
              <a:pPr/>
              <a:t>4</a:t>
            </a:fld>
            <a:endParaRPr lang="en-GB" dirty="0">
              <a:solidFill>
                <a:prstClr val="black"/>
              </a:solidFill>
              <a:latin typeface="MetricHPE"/>
            </a:endParaRPr>
          </a:p>
        </p:txBody>
      </p:sp>
    </p:spTree>
    <p:extLst>
      <p:ext uri="{BB962C8B-B14F-4D97-AF65-F5344CB8AC3E}">
        <p14:creationId xmlns:p14="http://schemas.microsoft.com/office/powerpoint/2010/main" val="102258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5</a:t>
            </a:fld>
            <a:endParaRPr lang="en-US" dirty="0"/>
          </a:p>
        </p:txBody>
      </p:sp>
    </p:spTree>
    <p:extLst>
      <p:ext uri="{BB962C8B-B14F-4D97-AF65-F5344CB8AC3E}">
        <p14:creationId xmlns:p14="http://schemas.microsoft.com/office/powerpoint/2010/main" val="53270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Simon</a:t>
            </a:r>
          </a:p>
          <a:p>
            <a:endParaRPr lang="en-US" dirty="0"/>
          </a:p>
          <a:p>
            <a:r>
              <a:rPr lang="en-US" dirty="0"/>
              <a:t>Highlight</a:t>
            </a:r>
            <a:r>
              <a:rPr lang="en-US" baseline="0" dirty="0"/>
              <a:t> the Stats.</a:t>
            </a:r>
          </a:p>
          <a:p>
            <a:pPr marL="9144" indent="0">
              <a:buNone/>
            </a:pPr>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latin typeface="MetricHPE"/>
              </a:rPr>
              <a:pPr/>
              <a:t>6</a:t>
            </a:fld>
            <a:endParaRPr lang="en-GB" dirty="0">
              <a:solidFill>
                <a:prstClr val="black"/>
              </a:solidFill>
              <a:latin typeface="MetricHPE"/>
            </a:endParaRPr>
          </a:p>
        </p:txBody>
      </p:sp>
    </p:spTree>
    <p:extLst>
      <p:ext uri="{BB962C8B-B14F-4D97-AF65-F5344CB8AC3E}">
        <p14:creationId xmlns:p14="http://schemas.microsoft.com/office/powerpoint/2010/main" val="31580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Simon</a:t>
            </a:r>
          </a:p>
          <a:p>
            <a:endParaRPr lang="en-US" dirty="0"/>
          </a:p>
          <a:p>
            <a:r>
              <a:rPr lang="en-US" dirty="0"/>
              <a:t>Highlight</a:t>
            </a:r>
            <a:r>
              <a:rPr lang="en-US" baseline="0" dirty="0"/>
              <a:t> the Stats.</a:t>
            </a:r>
          </a:p>
          <a:p>
            <a:pPr marL="9144" indent="0">
              <a:buNone/>
            </a:pPr>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latin typeface="MetricHPE"/>
              </a:rPr>
              <a:pPr/>
              <a:t>7</a:t>
            </a:fld>
            <a:endParaRPr lang="en-GB" dirty="0">
              <a:solidFill>
                <a:prstClr val="black"/>
              </a:solidFill>
              <a:latin typeface="MetricHPE"/>
            </a:endParaRPr>
          </a:p>
        </p:txBody>
      </p:sp>
    </p:spTree>
    <p:extLst>
      <p:ext uri="{BB962C8B-B14F-4D97-AF65-F5344CB8AC3E}">
        <p14:creationId xmlns:p14="http://schemas.microsoft.com/office/powerpoint/2010/main" val="348380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r>
              <a:rPr lang="en-US" b="1"/>
              <a:t>Claim: The World’s Most Secure Industry Standard Servers</a:t>
            </a:r>
            <a:r>
              <a:rPr lang="en-US" b="1" baseline="30000"/>
              <a:t>1</a:t>
            </a:r>
            <a:r>
              <a:rPr lang="en-US" b="1"/>
              <a:t> </a:t>
            </a:r>
          </a:p>
          <a:p>
            <a:r>
              <a:rPr lang="en-US"/>
              <a:t>Substantiation: </a:t>
            </a:r>
            <a:r>
              <a:rPr lang="en-US" baseline="30000"/>
              <a:t>1</a:t>
            </a:r>
            <a:r>
              <a:rPr lang="en-US"/>
              <a:t> Based on external firm conducting cyber security penetration testing of a range of server products from a range of manufacturers, May 2017.</a:t>
            </a:r>
          </a:p>
          <a:p>
            <a:pPr marL="174708" indent="-174708" defTabSz="931774">
              <a:spcBef>
                <a:spcPts val="0"/>
              </a:spcBef>
              <a:buSzTx/>
              <a:buFont typeface="Arial" panose="020B0604020202020204" pitchFamily="34" charset="0"/>
              <a:buChar char="•"/>
              <a:defRPr/>
            </a:pPr>
            <a:endParaRPr lang="en-US"/>
          </a:p>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5814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pPr/>
              <a:t>11</a:t>
            </a:fld>
            <a:endParaRPr lang="en-US" dirty="0"/>
          </a:p>
        </p:txBody>
      </p:sp>
    </p:spTree>
    <p:extLst>
      <p:ext uri="{BB962C8B-B14F-4D97-AF65-F5344CB8AC3E}">
        <p14:creationId xmlns:p14="http://schemas.microsoft.com/office/powerpoint/2010/main" val="157199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SBE FLYER</a:t>
            </a:r>
            <a:r>
              <a:rPr lang="en-US" baseline="0" dirty="0"/>
              <a:t> Pricing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MetricHPE" panose="020B0503030202060203" pitchFamily="34" charset="0"/>
              </a:rPr>
              <a:t>P02465-B21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MetricHPE" panose="020B0503030202060203" pitchFamily="34" charset="0"/>
              </a:rPr>
              <a:t>P06453-B21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MetricHPE" panose="020B0503030202060203" pitchFamily="34" charset="0"/>
              </a:rPr>
              <a:t>P04649-B21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815100-B21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872481-B21 </a:t>
            </a:r>
            <a:r>
              <a:rPr lang="en-US" dirty="0">
                <a:solidFill>
                  <a:schemeClr val="tx1"/>
                </a:solidFill>
              </a:rPr>
              <a:t> </a:t>
            </a:r>
            <a:endParaRPr lang="en-US" b="1" dirty="0">
              <a:solidFill>
                <a:schemeClr val="tx1"/>
              </a:solidFill>
              <a:latin typeface="MetricHPE" panose="020B050303020206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MetricHPE" panose="020B050303020206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MetricHPE" panose="020B050303020206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MetricHPE" panose="020B050303020206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MetricHPE" panose="020B0503030202060203" pitchFamily="34" charset="0"/>
            </a:endParaRPr>
          </a:p>
          <a:p>
            <a:endParaRPr lang="en-US" dirty="0"/>
          </a:p>
        </p:txBody>
      </p:sp>
      <p:sp>
        <p:nvSpPr>
          <p:cNvPr id="4" name="Slide Number Placeholder 3"/>
          <p:cNvSpPr>
            <a:spLocks noGrp="1"/>
          </p:cNvSpPr>
          <p:nvPr>
            <p:ph type="sldNum" sz="quarter" idx="10"/>
          </p:nvPr>
        </p:nvSpPr>
        <p:spPr/>
        <p:txBody>
          <a:bodyPr/>
          <a:lstStyle/>
          <a:p>
            <a:fld id="{9756F577-EDF4-451C-9BFA-0A795D4D6D3A}" type="slidenum">
              <a:rPr lang="en-US" smtClean="0"/>
              <a:t>15</a:t>
            </a:fld>
            <a:endParaRPr lang="en-US"/>
          </a:p>
        </p:txBody>
      </p:sp>
    </p:spTree>
    <p:extLst>
      <p:ext uri="{BB962C8B-B14F-4D97-AF65-F5344CB8AC3E}">
        <p14:creationId xmlns:p14="http://schemas.microsoft.com/office/powerpoint/2010/main" val="127273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10000"/>
          </a:bodyPr>
          <a:lstStyle/>
          <a:p>
            <a:pPr marL="0" indent="0">
              <a:buFontTx/>
              <a:buNone/>
            </a:pPr>
            <a:r>
              <a:rPr lang="en-US" b="1" u="sng" dirty="0"/>
              <a:t>Who</a:t>
            </a:r>
            <a:r>
              <a:rPr lang="en-US" b="1" u="sng" baseline="0" dirty="0"/>
              <a:t> is </a:t>
            </a:r>
            <a:r>
              <a:rPr lang="en-US" b="1" u="sng" dirty="0"/>
              <a:t>Marsh? </a:t>
            </a:r>
          </a:p>
          <a:p>
            <a:pPr marL="0" indent="0">
              <a:buFontTx/>
              <a:buNone/>
            </a:pPr>
            <a:r>
              <a:rPr lang="en-US" dirty="0"/>
              <a:t>Marsh is the largest insurance broker in the world</a:t>
            </a:r>
            <a:r>
              <a:rPr lang="en-US" baseline="0" dirty="0"/>
              <a:t> evaluating risk management solutions. They are working with seven of the world’s largest insurers to evaluate and identify solutions they consider effective in reducing cyber risk.</a:t>
            </a:r>
            <a:endParaRPr lang="en-US" dirty="0"/>
          </a:p>
          <a:p>
            <a:pPr marL="0" indent="0">
              <a:buFontTx/>
              <a:buNone/>
            </a:pPr>
            <a:endParaRPr lang="en-US" dirty="0"/>
          </a:p>
          <a:p>
            <a:r>
              <a:rPr lang="en-US" sz="1100" b="1" i="0" u="sng" strike="noStrike" kern="1200" baseline="0" dirty="0">
                <a:solidFill>
                  <a:schemeClr val="tx1"/>
                </a:solidFill>
                <a:latin typeface="+mn-lt"/>
                <a:ea typeface="+mn-ea"/>
                <a:cs typeface="+mn-cs"/>
              </a:rPr>
              <a:t>Cyber Catalyst Program</a:t>
            </a:r>
          </a:p>
          <a:p>
            <a:r>
              <a:rPr lang="en-US" sz="1100" b="0" i="0" u="none" strike="noStrike" kern="1200" baseline="0" dirty="0">
                <a:solidFill>
                  <a:schemeClr val="tx1"/>
                </a:solidFill>
                <a:latin typeface="+mn-lt"/>
                <a:ea typeface="+mn-ea"/>
                <a:cs typeface="+mn-cs"/>
              </a:rPr>
              <a:t>Cyber Catalyst by Marsh is a new program designed to help organizations make more informed choices about cybersecurity products and services to manage their cyber risk. Through Cyber Catalyst, Marsh brings together leading insurers, with technical advisory from Microsoft, to identify cybersecurity solutions they consider effective at reducing cyber risk – giving organizations greater clarity and confidence in an increasingly complex cybersecurity marketplace. </a:t>
            </a: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The Cyber Catalyst by Marsh program provides organizations with a clearer understanding of which cybersecurity solutions matter to cyber insurers. The initial group of participating insurers includes Allianz; AXA XL, a division of AXA; AXIS; Beazley; CFC; Munich Re; </a:t>
            </a:r>
            <a:r>
              <a:rPr lang="en-US" sz="1100" b="0" i="0" u="none" strike="noStrike" kern="1200" baseline="0" dirty="0" err="1">
                <a:solidFill>
                  <a:schemeClr val="tx1"/>
                </a:solidFill>
                <a:latin typeface="+mn-lt"/>
                <a:ea typeface="+mn-ea"/>
                <a:cs typeface="+mn-cs"/>
              </a:rPr>
              <a:t>Sompo</a:t>
            </a:r>
            <a:r>
              <a:rPr lang="en-US" sz="1100" b="0" i="0" u="none" strike="noStrike" kern="1200" baseline="0" dirty="0">
                <a:solidFill>
                  <a:schemeClr val="tx1"/>
                </a:solidFill>
                <a:latin typeface="+mn-lt"/>
                <a:ea typeface="+mn-ea"/>
                <a:cs typeface="+mn-cs"/>
              </a:rPr>
              <a:t> International; and Zurich North America, which collectively represent a substantial portion of gross written premiums in the </a:t>
            </a:r>
            <a:r>
              <a:rPr lang="en-US" sz="1100" b="0" i="0" u="sng" strike="noStrike" kern="1200" baseline="0" dirty="0">
                <a:solidFill>
                  <a:schemeClr val="tx1"/>
                </a:solidFill>
                <a:latin typeface="+mn-lt"/>
                <a:ea typeface="+mn-ea"/>
                <a:cs typeface="+mn-cs"/>
              </a:rPr>
              <a:t>$4 billion global cyber insurance market</a:t>
            </a:r>
            <a:r>
              <a:rPr lang="en-US" sz="1100" b="0" i="0" u="none" strike="noStrike" kern="1200" baseline="0" dirty="0">
                <a:solidFill>
                  <a:schemeClr val="tx1"/>
                </a:solidFill>
                <a:latin typeface="+mn-lt"/>
                <a:ea typeface="+mn-ea"/>
                <a:cs typeface="+mn-cs"/>
              </a:rPr>
              <a:t>. The insurers’ evaluation focuses on better equipping organizations to select cybersecurity solutions that can have a meaningful impact on cyber risk. Microsoft is a technical advisor to the program. </a:t>
            </a:r>
          </a:p>
          <a:p>
            <a:endParaRPr lang="en-US" sz="1100" b="0" i="0" u="none" strike="noStrike" kern="1200" baseline="0" dirty="0">
              <a:solidFill>
                <a:schemeClr val="tx1"/>
              </a:solidFill>
              <a:latin typeface="+mn-lt"/>
              <a:ea typeface="+mn-ea"/>
              <a:cs typeface="+mn-cs"/>
            </a:endParaRPr>
          </a:p>
          <a:p>
            <a:r>
              <a:rPr lang="en-US" sz="1100" b="1" i="0" u="sng" strike="noStrike" kern="1200" baseline="0" dirty="0">
                <a:solidFill>
                  <a:schemeClr val="tx1"/>
                </a:solidFill>
                <a:latin typeface="+mn-lt"/>
                <a:ea typeface="+mn-ea"/>
                <a:cs typeface="+mn-cs"/>
              </a:rPr>
              <a:t>What does this mean for HPE and server customers?</a:t>
            </a:r>
          </a:p>
          <a:p>
            <a:pPr marL="45720" indent="-36576">
              <a:buFont typeface="Arial" panose="020B0604020202020204" pitchFamily="34" charset="0"/>
              <a:buChar char="•"/>
            </a:pPr>
            <a:r>
              <a:rPr lang="en-US" sz="1100" b="0" i="0" u="none" strike="noStrike" kern="1200" baseline="0" dirty="0">
                <a:solidFill>
                  <a:schemeClr val="tx1"/>
                </a:solidFill>
                <a:latin typeface="+mn-lt"/>
                <a:ea typeface="+mn-ea"/>
                <a:cs typeface="+mn-cs"/>
              </a:rPr>
              <a:t> HPE is the first and only server vendor to receive the Cyber Catalyst designation</a:t>
            </a:r>
          </a:p>
          <a:p>
            <a:pPr marL="45720" indent="-36576">
              <a:buFont typeface="Arial" panose="020B0604020202020204" pitchFamily="34" charset="0"/>
              <a:buChar char="•"/>
            </a:pPr>
            <a:r>
              <a:rPr lang="en-US" sz="1100" b="0" i="0" u="none" strike="noStrike" kern="1200" baseline="0" dirty="0">
                <a:solidFill>
                  <a:schemeClr val="tx1"/>
                </a:solidFill>
                <a:latin typeface="+mn-lt"/>
                <a:ea typeface="+mn-ea"/>
                <a:cs typeface="+mn-cs"/>
              </a:rPr>
              <a:t> Silicon root of trust has been accepted into the Cyber Catalyst program</a:t>
            </a:r>
          </a:p>
          <a:p>
            <a:pPr marL="228600" lvl="1" indent="-36576">
              <a:buFont typeface="Arial" panose="020B0604020202020204" pitchFamily="34" charset="0"/>
              <a:buChar char="•"/>
            </a:pPr>
            <a:r>
              <a:rPr lang="en-US" sz="1050" b="0" i="0" u="none" strike="noStrike" kern="1200" baseline="0" dirty="0">
                <a:solidFill>
                  <a:schemeClr val="tx1"/>
                </a:solidFill>
                <a:latin typeface="+mn-lt"/>
                <a:ea typeface="+mn-ea"/>
                <a:cs typeface="+mn-cs"/>
              </a:rPr>
              <a:t> HPE Gen10 server customers with iLO 5 enabled servers qualify for this designation</a:t>
            </a:r>
          </a:p>
          <a:p>
            <a:pPr marL="228600" lvl="1" indent="-36576">
              <a:buFont typeface="Arial" panose="020B0604020202020204" pitchFamily="34" charset="0"/>
              <a:buChar char="•"/>
            </a:pPr>
            <a:r>
              <a:rPr lang="en-US" sz="1050" b="0" i="0" u="none" strike="noStrike" kern="1200" baseline="0" dirty="0">
                <a:solidFill>
                  <a:schemeClr val="tx1"/>
                </a:solidFill>
                <a:latin typeface="+mn-lt"/>
                <a:ea typeface="+mn-ea"/>
                <a:cs typeface="+mn-cs"/>
              </a:rPr>
              <a:t> HPE ProLiant (DL, ML, BL), HPE Synergy, HPE Apollo, HPE </a:t>
            </a:r>
            <a:r>
              <a:rPr lang="en-US" sz="1050" b="0" i="0" u="none" strike="noStrike" kern="1200" baseline="0" dirty="0" err="1">
                <a:solidFill>
                  <a:schemeClr val="tx1"/>
                </a:solidFill>
                <a:latin typeface="+mn-lt"/>
                <a:ea typeface="+mn-ea"/>
                <a:cs typeface="+mn-cs"/>
              </a:rPr>
              <a:t>SimpliVity</a:t>
            </a:r>
            <a:r>
              <a:rPr lang="en-US" sz="1050" b="0" i="0" u="none" strike="noStrike" kern="1200" baseline="0" dirty="0">
                <a:solidFill>
                  <a:schemeClr val="tx1"/>
                </a:solidFill>
                <a:latin typeface="+mn-lt"/>
                <a:ea typeface="+mn-ea"/>
                <a:cs typeface="+mn-cs"/>
              </a:rPr>
              <a:t>, and HPE </a:t>
            </a:r>
            <a:r>
              <a:rPr lang="en-US" sz="1050" b="0" i="0" u="none" strike="noStrike" kern="1200" baseline="0" dirty="0" err="1">
                <a:solidFill>
                  <a:schemeClr val="tx1"/>
                </a:solidFill>
                <a:latin typeface="+mn-lt"/>
                <a:ea typeface="+mn-ea"/>
                <a:cs typeface="+mn-cs"/>
              </a:rPr>
              <a:t>Edgeline</a:t>
            </a:r>
            <a:r>
              <a:rPr lang="en-US" sz="1050" b="0" i="0" u="none" strike="noStrike" kern="1200" baseline="0" dirty="0">
                <a:solidFill>
                  <a:schemeClr val="tx1"/>
                </a:solidFill>
                <a:latin typeface="+mn-lt"/>
                <a:ea typeface="+mn-ea"/>
                <a:cs typeface="+mn-cs"/>
              </a:rPr>
              <a:t> 8000</a:t>
            </a:r>
          </a:p>
          <a:p>
            <a:pPr marL="45720" indent="-36576">
              <a:buFont typeface="Arial" panose="020B0604020202020204" pitchFamily="34" charset="0"/>
              <a:buChar char="•"/>
            </a:pPr>
            <a:r>
              <a:rPr lang="en-US" sz="1100" b="0" i="0" u="none" strike="noStrike" kern="1200" baseline="0" dirty="0">
                <a:solidFill>
                  <a:schemeClr val="tx1"/>
                </a:solidFill>
                <a:latin typeface="+mn-lt"/>
                <a:ea typeface="+mn-ea"/>
                <a:cs typeface="+mn-cs"/>
              </a:rPr>
              <a:t> HPE Gen10 server customers qualify for enhanced terms and conditions on individually negotiated cyber insurance policies from participating insurers</a:t>
            </a:r>
          </a:p>
          <a:p>
            <a:pPr marL="9144" indent="0">
              <a:buFont typeface="Arial" panose="020B0604020202020204" pitchFamily="34" charset="0"/>
              <a:buNone/>
            </a:pPr>
            <a:endParaRPr lang="en-US" sz="1100" b="0" i="0" u="none" strike="noStrike" kern="1200" baseline="0" dirty="0">
              <a:solidFill>
                <a:schemeClr val="tx1"/>
              </a:solidFill>
              <a:latin typeface="+mn-lt"/>
              <a:ea typeface="+mn-ea"/>
              <a:cs typeface="+mn-cs"/>
            </a:endParaRPr>
          </a:p>
          <a:p>
            <a:pPr marL="9144" indent="0">
              <a:buFont typeface="Arial" panose="020B0604020202020204" pitchFamily="34" charset="0"/>
              <a:buNone/>
            </a:pPr>
            <a:r>
              <a:rPr lang="en-US" sz="1100" b="1" i="0" u="none" strike="noStrike" kern="1200" baseline="0" dirty="0">
                <a:solidFill>
                  <a:schemeClr val="tx1"/>
                </a:solidFill>
                <a:latin typeface="+mn-lt"/>
                <a:ea typeface="+mn-ea"/>
                <a:cs typeface="+mn-cs"/>
              </a:rPr>
              <a:t>Note: </a:t>
            </a:r>
            <a:r>
              <a:rPr lang="en-US" sz="1100" b="0" i="0" u="none" strike="noStrike" kern="1200" baseline="0" dirty="0">
                <a:solidFill>
                  <a:schemeClr val="tx1"/>
                </a:solidFill>
                <a:latin typeface="+mn-lt"/>
                <a:ea typeface="+mn-ea"/>
                <a:cs typeface="+mn-cs"/>
              </a:rPr>
              <a:t>HPE can not promise discounts for cyber security insurance policies. We can mention that customers with qualifying Cyber Catalyst enabled servers can negotiate with participating insurers for better and broader insurance. Please inform your customers that they may qualify for enhanced terms and conditions on individually negotiated cyber insurance policies offered by participating insurers.</a:t>
            </a: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MetricHPE Light"/>
              </a:rPr>
              <a:pPr/>
              <a:t>16</a:t>
            </a:fld>
            <a:endParaRPr lang="en-US" dirty="0">
              <a:solidFill>
                <a:prstClr val="black"/>
              </a:solidFill>
              <a:latin typeface="MetricHPE Light"/>
            </a:endParaRPr>
          </a:p>
        </p:txBody>
      </p:sp>
    </p:spTree>
    <p:extLst>
      <p:ext uri="{BB962C8B-B14F-4D97-AF65-F5344CB8AC3E}">
        <p14:creationId xmlns:p14="http://schemas.microsoft.com/office/powerpoint/2010/main" val="50300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hyperlink" Target="https://hpe.kadanza.com/kadanza/photography/ppt-title-images/?sso=saml" TargetMode="Externa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etricHPE" panose="020B05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296867C9-FAEA-4AB9-9E4F-5E469CDF0D22}"/>
              </a:ext>
            </a:extLst>
          </p:cNvPr>
          <p:cNvSpPr>
            <a:spLocks noGrp="1"/>
          </p:cNvSpPr>
          <p:nvPr>
            <p:ph type="title" hasCustomPrompt="1"/>
          </p:nvPr>
        </p:nvSpPr>
        <p:spPr>
          <a:xfrm>
            <a:off x="284398" y="899032"/>
            <a:ext cx="9148360" cy="2862630"/>
          </a:xfrm>
        </p:spPr>
        <p:txBody>
          <a:bodyPr lIns="91440" anchor="b" anchorCtr="0"/>
          <a:lstStyle>
            <a:lvl1pPr marL="219456" indent="-219456">
              <a:defRPr sz="4600" cap="none" baseline="0">
                <a:latin typeface="MetricHPE" panose="020B0503030202060203" pitchFamily="34" charset="0"/>
              </a:defRPr>
            </a:lvl1pPr>
          </a:lstStyle>
          <a:p>
            <a:r>
              <a:rPr lang="en-US" dirty="0"/>
              <a:t>“Click to add quote here. Type quotation marks before and after text.”</a:t>
            </a:r>
          </a:p>
        </p:txBody>
      </p:sp>
      <p:sp>
        <p:nvSpPr>
          <p:cNvPr id="9" name="Text Placeholder 9">
            <a:extLst>
              <a:ext uri="{FF2B5EF4-FFF2-40B4-BE49-F238E27FC236}">
                <a16:creationId xmlns:a16="http://schemas.microsoft.com/office/drawing/2014/main" id="{B97CBB38-1E71-4985-B7D1-ACBC191C50DD}"/>
              </a:ext>
            </a:extLst>
          </p:cNvPr>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Tree>
    <p:extLst>
      <p:ext uri="{BB962C8B-B14F-4D97-AF65-F5344CB8AC3E}">
        <p14:creationId xmlns:p14="http://schemas.microsoft.com/office/powerpoint/2010/main" val="296974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285750" y="999160"/>
            <a:ext cx="11525249" cy="5096839"/>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Font typeface="" panose="020B0604020202020204" pitchFamily="34" charset="0"/>
              <a:buNone/>
              <a:defRPr sz="2400" baseline="0" dirty="0"/>
            </a:lvl1pPr>
          </a:lstStyle>
          <a:p>
            <a:pPr marL="182880" lvl="0" indent="-182880">
              <a:spcBef>
                <a:spcPts val="0"/>
              </a:spcBef>
            </a:pPr>
            <a:r>
              <a:rPr lang="en-US" dirty="0"/>
              <a:t>Click to add one-line subtitle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1746" y="1344281"/>
            <a:ext cx="11529254" cy="475171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5" name="Title 4">
            <a:extLst>
              <a:ext uri="{FF2B5EF4-FFF2-40B4-BE49-F238E27FC236}">
                <a16:creationId xmlns:a16="http://schemas.microsoft.com/office/drawing/2014/main" id="{670D9BB8-8D8D-4F83-B418-E1A6910A3C8D}"/>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288096" y="1733015"/>
            <a:ext cx="11522904" cy="4367541"/>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solidFill>
                  <a:schemeClr val="bg1"/>
                </a:solidFill>
                <a:latin typeface="MetricHPE" panose="020B0503030202060203" pitchFamily="34" charset="0"/>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7"/>
          <p:cNvSpPr>
            <a:spLocks noGrp="1"/>
          </p:cNvSpPr>
          <p:nvPr>
            <p:ph type="body" sz="quarter" idx="18" hasCustomPrompt="1"/>
          </p:nvPr>
        </p:nvSpPr>
        <p:spPr>
          <a:xfrm>
            <a:off x="288095" y="1350296"/>
            <a:ext cx="11514137" cy="381000"/>
          </a:xfrm>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3" name="Text Placeholder 7">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529254"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4" name="Title 3">
            <a:extLst>
              <a:ext uri="{FF2B5EF4-FFF2-40B4-BE49-F238E27FC236}">
                <a16:creationId xmlns:a16="http://schemas.microsoft.com/office/drawing/2014/main" id="{D09EDB93-5BF6-4D1D-9D5F-0E75F455E06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dirty="0"/>
              <a:t>CONFIDENTIAL | AUTHORIZED</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13" name="Text Placeholder 7">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dirty="0"/>
              <a:t>CONFIDENTIAL | AUTHORIZED</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283500"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4"/>
          <p:cNvSpPr>
            <a:spLocks noGrp="1"/>
          </p:cNvSpPr>
          <p:nvPr>
            <p:ph sz="quarter" idx="18"/>
          </p:nvPr>
        </p:nvSpPr>
        <p:spPr>
          <a:xfrm>
            <a:off x="6287008"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BF818B02-6D3B-4B21-898C-712990E9799D}"/>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283500"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5" name="Content Placeholder 14"/>
          <p:cNvSpPr>
            <a:spLocks noGrp="1"/>
          </p:cNvSpPr>
          <p:nvPr>
            <p:ph sz="quarter" idx="20"/>
          </p:nvPr>
        </p:nvSpPr>
        <p:spPr>
          <a:xfrm>
            <a:off x="6292414"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97009"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Light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9" name="Text Placeholder 7"/>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3" name="Content Placeholder 14"/>
          <p:cNvSpPr>
            <a:spLocks noGrp="1"/>
          </p:cNvSpPr>
          <p:nvPr>
            <p:ph sz="quarter" idx="17"/>
          </p:nvPr>
        </p:nvSpPr>
        <p:spPr>
          <a:xfrm>
            <a:off x="276815"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9" hasCustomPrompt="1"/>
          </p:nvPr>
        </p:nvSpPr>
        <p:spPr>
          <a:xfrm>
            <a:off x="281411"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280277"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2" name="Content Placeholder 14"/>
          <p:cNvSpPr>
            <a:spLocks noGrp="1"/>
          </p:cNvSpPr>
          <p:nvPr>
            <p:ph sz="quarter" idx="24"/>
          </p:nvPr>
        </p:nvSpPr>
        <p:spPr>
          <a:xfrm>
            <a:off x="6276923"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4" name="Title 3">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282830"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4"/>
          <p:cNvSpPr>
            <a:spLocks noGrp="1"/>
          </p:cNvSpPr>
          <p:nvPr>
            <p:ph sz="quarter" idx="18"/>
          </p:nvPr>
        </p:nvSpPr>
        <p:spPr>
          <a:xfrm>
            <a:off x="4233286"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4"/>
          <p:cNvSpPr>
            <a:spLocks noGrp="1"/>
          </p:cNvSpPr>
          <p:nvPr>
            <p:ph sz="quarter" idx="19"/>
          </p:nvPr>
        </p:nvSpPr>
        <p:spPr>
          <a:xfrm>
            <a:off x="8182288"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28742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Text Placeholder 7"/>
          <p:cNvSpPr>
            <a:spLocks noGrp="1"/>
          </p:cNvSpPr>
          <p:nvPr>
            <p:ph type="body" sz="quarter" idx="21" hasCustomPrompt="1"/>
          </p:nvPr>
        </p:nvSpPr>
        <p:spPr>
          <a:xfrm>
            <a:off x="8182290" y="996365"/>
            <a:ext cx="363103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4" name="Content Placeholder 14"/>
          <p:cNvSpPr>
            <a:spLocks noGrp="1"/>
          </p:cNvSpPr>
          <p:nvPr>
            <p:ph sz="quarter" idx="17"/>
          </p:nvPr>
        </p:nvSpPr>
        <p:spPr>
          <a:xfrm>
            <a:off x="282832"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p:cNvSpPr>
            <a:spLocks noGrp="1"/>
          </p:cNvSpPr>
          <p:nvPr>
            <p:ph sz="quarter" idx="18"/>
          </p:nvPr>
        </p:nvSpPr>
        <p:spPr>
          <a:xfrm>
            <a:off x="4233288"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p:cNvSpPr>
            <a:spLocks noGrp="1"/>
          </p:cNvSpPr>
          <p:nvPr>
            <p:ph sz="quarter" idx="22"/>
          </p:nvPr>
        </p:nvSpPr>
        <p:spPr>
          <a:xfrm>
            <a:off x="8182290"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p:cNvSpPr>
            <a:spLocks noGrp="1"/>
          </p:cNvSpPr>
          <p:nvPr>
            <p:ph type="body" sz="quarter" idx="23" hasCustomPrompt="1"/>
          </p:nvPr>
        </p:nvSpPr>
        <p:spPr>
          <a:xfrm>
            <a:off x="423328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1" name="Text Placeholder 7"/>
          <p:cNvSpPr>
            <a:spLocks noGrp="1"/>
          </p:cNvSpPr>
          <p:nvPr>
            <p:ph type="body" sz="quarter" idx="19" hasCustomPrompt="1"/>
          </p:nvPr>
        </p:nvSpPr>
        <p:spPr>
          <a:xfrm>
            <a:off x="28742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2" name="Text Placeholder 7"/>
          <p:cNvSpPr>
            <a:spLocks noGrp="1"/>
          </p:cNvSpPr>
          <p:nvPr>
            <p:ph type="body" sz="quarter" idx="21" hasCustomPrompt="1"/>
          </p:nvPr>
        </p:nvSpPr>
        <p:spPr>
          <a:xfrm>
            <a:off x="8182288" y="1365166"/>
            <a:ext cx="3631039"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Content Placeholder 14"/>
          <p:cNvSpPr>
            <a:spLocks noGrp="1"/>
          </p:cNvSpPr>
          <p:nvPr>
            <p:ph sz="quarter" idx="17"/>
          </p:nvPr>
        </p:nvSpPr>
        <p:spPr>
          <a:xfrm>
            <a:off x="282830"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p:cNvSpPr>
            <a:spLocks noGrp="1"/>
          </p:cNvSpPr>
          <p:nvPr>
            <p:ph sz="quarter" idx="18"/>
          </p:nvPr>
        </p:nvSpPr>
        <p:spPr>
          <a:xfrm>
            <a:off x="4233286"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p:cNvSpPr>
            <a:spLocks noGrp="1"/>
          </p:cNvSpPr>
          <p:nvPr>
            <p:ph sz="quarter" idx="22"/>
          </p:nvPr>
        </p:nvSpPr>
        <p:spPr>
          <a:xfrm>
            <a:off x="8182288"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3" hasCustomPrompt="1"/>
          </p:nvPr>
        </p:nvSpPr>
        <p:spPr>
          <a:xfrm>
            <a:off x="423328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4" name="Text Placeholder 7">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4" name="Title 3">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6670" y="1000162"/>
            <a:ext cx="7942930" cy="5095837"/>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p:cNvSpPr>
            <a:spLocks noGrp="1"/>
          </p:cNvSpPr>
          <p:nvPr>
            <p:ph type="body" sz="half" idx="2" hasCustomPrompt="1"/>
          </p:nvPr>
        </p:nvSpPr>
        <p:spPr bwMode="ltGray">
          <a:xfrm>
            <a:off x="8553153"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13028" y="999674"/>
            <a:ext cx="3797971"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07016" y="999674"/>
            <a:ext cx="3803983"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3"/>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18" name="Text Placeholder 3"/>
          <p:cNvSpPr>
            <a:spLocks noGrp="1"/>
          </p:cNvSpPr>
          <p:nvPr>
            <p:ph type="body" sz="half" idx="19" hasCustomPrompt="1"/>
          </p:nvPr>
        </p:nvSpPr>
        <p:spPr bwMode="ltGray">
          <a:xfrm>
            <a:off x="6199712"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20" hasCustomPrompt="1"/>
          </p:nvPr>
        </p:nvSpPr>
        <p:spPr>
          <a:xfrm>
            <a:off x="6197180" y="999540"/>
            <a:ext cx="5619836"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0F79D366-784C-495D-8F64-93E8B37FC9D0}"/>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4" name="Text Placeholder 3"/>
          <p:cNvSpPr>
            <a:spLocks noGrp="1"/>
          </p:cNvSpPr>
          <p:nvPr>
            <p:ph type="body" sz="half" idx="19" hasCustomPrompt="1"/>
          </p:nvPr>
        </p:nvSpPr>
        <p:spPr bwMode="ltGray">
          <a:xfrm>
            <a:off x="426119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3"/>
          <p:cNvSpPr>
            <a:spLocks noGrp="1"/>
          </p:cNvSpPr>
          <p:nvPr>
            <p:ph type="pic" sz="quarter" idx="20" hasCustomPrompt="1"/>
          </p:nvPr>
        </p:nvSpPr>
        <p:spPr>
          <a:xfrm>
            <a:off x="4252498" y="999540"/>
            <a:ext cx="367830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6" name="Text Placeholder 3"/>
          <p:cNvSpPr>
            <a:spLocks noGrp="1"/>
          </p:cNvSpPr>
          <p:nvPr>
            <p:ph type="body" sz="half" idx="21" hasCustomPrompt="1"/>
          </p:nvPr>
        </p:nvSpPr>
        <p:spPr bwMode="ltGray">
          <a:xfrm>
            <a:off x="8141388"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132692" y="999540"/>
            <a:ext cx="367830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293442" y="3528820"/>
            <a:ext cx="11517557"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endParaRPr dirty="0"/>
          </a:p>
        </p:txBody>
      </p:sp>
      <p:sp>
        <p:nvSpPr>
          <p:cNvPr id="2" name="Footer Placeholder 1"/>
          <p:cNvSpPr>
            <a:spLocks noGrp="1"/>
          </p:cNvSpPr>
          <p:nvPr>
            <p:ph type="ftr" sz="quarter" idx="14"/>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grpSp>
        <p:nvGrpSpPr>
          <p:cNvPr id="9" name="Group 8">
            <a:extLst>
              <a:ext uri="{FF2B5EF4-FFF2-40B4-BE49-F238E27FC236}">
                <a16:creationId xmlns:a16="http://schemas.microsoft.com/office/drawing/2014/main" id="{7B1C4460-9D51-48F8-87F8-88E0DE4E4549}"/>
              </a:ext>
            </a:extLst>
          </p:cNvPr>
          <p:cNvGrpSpPr>
            <a:grpSpLocks noChangeAspect="1"/>
          </p:cNvGrpSpPr>
          <p:nvPr userDrawn="1"/>
        </p:nvGrpSpPr>
        <p:grpSpPr>
          <a:xfrm>
            <a:off x="393523" y="381956"/>
            <a:ext cx="2218745" cy="893759"/>
            <a:chOff x="3578225" y="1146175"/>
            <a:chExt cx="5038725" cy="2111375"/>
          </a:xfrm>
        </p:grpSpPr>
        <p:sp>
          <p:nvSpPr>
            <p:cNvPr id="10" name="Freeform 5">
              <a:extLst>
                <a:ext uri="{FF2B5EF4-FFF2-40B4-BE49-F238E27FC236}">
                  <a16:creationId xmlns:a16="http://schemas.microsoft.com/office/drawing/2014/main" id="{819415EC-B287-40A3-A91D-E9356CAD1F5C}"/>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1" name="Freeform 6">
              <a:extLst>
                <a:ext uri="{FF2B5EF4-FFF2-40B4-BE49-F238E27FC236}">
                  <a16:creationId xmlns:a16="http://schemas.microsoft.com/office/drawing/2014/main" id="{29B5C71F-50B9-4243-83A7-A7AFAEFD5829}"/>
                </a:ext>
              </a:extLst>
            </p:cNvPr>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3" name="Title 4"/>
          <p:cNvSpPr>
            <a:spLocks noGrp="1"/>
          </p:cNvSpPr>
          <p:nvPr>
            <p:ph type="title" hasCustomPrompt="1"/>
          </p:nvPr>
        </p:nvSpPr>
        <p:spPr>
          <a:xfrm>
            <a:off x="289410"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4" name="Subtitle 2"/>
          <p:cNvSpPr>
            <a:spLocks noGrp="1"/>
          </p:cNvSpPr>
          <p:nvPr>
            <p:ph type="subTitle" idx="1" hasCustomPrompt="1"/>
          </p:nvPr>
        </p:nvSpPr>
        <p:spPr>
          <a:xfrm>
            <a:off x="289410" y="4133088"/>
            <a:ext cx="8229600" cy="438912"/>
          </a:xfrm>
        </p:spPr>
        <p:txBody>
          <a:bodyPr>
            <a:noAutofit/>
          </a:bodyPr>
          <a:lstStyle>
            <a:lvl1pPr marL="0" indent="0" algn="l">
              <a:spcBef>
                <a:spcPts val="0"/>
              </a:spcBef>
              <a:buNone/>
              <a:defRPr sz="32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5" name="Text Placeholder 7"/>
          <p:cNvSpPr>
            <a:spLocks noGrp="1"/>
          </p:cNvSpPr>
          <p:nvPr>
            <p:ph type="body" sz="quarter" idx="13" hasCustomPrompt="1"/>
          </p:nvPr>
        </p:nvSpPr>
        <p:spPr>
          <a:xfrm>
            <a:off x="289410" y="4577983"/>
            <a:ext cx="5489578" cy="339214"/>
          </a:xfrm>
        </p:spPr>
        <p:txBody>
          <a:bodyPr>
            <a:noAutofit/>
          </a:bodyPr>
          <a:lstStyle>
            <a:lvl1pPr marL="0" indent="0">
              <a:spcBef>
                <a:spcPts val="0"/>
              </a:spcBef>
              <a:buNone/>
              <a:defRPr sz="22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dirty="0"/>
              <a:t>Click to Add</a:t>
            </a:r>
            <a:br>
              <a:rPr lang="en-US" dirty="0"/>
            </a:br>
            <a:r>
              <a:rPr lang="en-US" dirty="0"/>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dirty="0"/>
              <a:t>CONFIDENTIAL | AUTHORIZED</a:t>
            </a:r>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dirty="0"/>
              <a:t>Click to Add</a:t>
            </a:r>
            <a:br>
              <a:rPr lang="en-US" dirty="0"/>
            </a:br>
            <a:r>
              <a:rPr lang="en-US" dirty="0"/>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287427" y="1060591"/>
            <a:ext cx="1142130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dirty="0"/>
              <a:t>CONFIDENTIAL | AUTHORIZED</a:t>
            </a: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dirty="0"/>
              <a:t>CONFIDENTIAL | AUTHORIZED</a:t>
            </a: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dirty="0"/>
              <a:t>CONFIDENTIAL | AUTHORIZED</a:t>
            </a: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vl1pPr>
          </a:lstStyle>
          <a:p>
            <a:pPr marL="0" lvl="0" indent="0">
              <a:spcBef>
                <a:spcPts val="0"/>
              </a:spcBef>
              <a:buNone/>
            </a:pPr>
            <a:r>
              <a:rPr dirty="0"/>
              <a:t>Click to add</a:t>
            </a:r>
            <a:r>
              <a:rPr lang="en-US" dirty="0"/>
              <a:t/>
            </a:r>
            <a:br>
              <a:rPr lang="en-US" dirty="0"/>
            </a:br>
            <a:r>
              <a:rPr lang="en-US" dirty="0"/>
              <a:t>two</a:t>
            </a:r>
            <a:r>
              <a:rPr dirty="0"/>
              <a:t>-line subtitle</a:t>
            </a:r>
          </a:p>
        </p:txBody>
      </p:sp>
      <p:sp>
        <p:nvSpPr>
          <p:cNvPr id="14" name="Title 1"/>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278732"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dirty="0"/>
              <a:t>Click to add edge-to-edge picture</a:t>
            </a:r>
          </a:p>
        </p:txBody>
      </p:sp>
      <p:sp>
        <p:nvSpPr>
          <p:cNvPr id="2" name="Title 1"/>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278731"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dirty="0"/>
              <a:t>CONFIDENTIAL | AUTHORIZED</a:t>
            </a: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dirty="0"/>
              <a:t>Click to add picture</a:t>
            </a:r>
          </a:p>
        </p:txBody>
      </p:sp>
      <p:sp>
        <p:nvSpPr>
          <p:cNvPr id="8" name="Title 1"/>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11" name="Text Placeholder 9"/>
          <p:cNvSpPr>
            <a:spLocks noGrp="1"/>
          </p:cNvSpPr>
          <p:nvPr>
            <p:ph type="body" sz="quarter" idx="14"/>
          </p:nvPr>
        </p:nvSpPr>
        <p:spPr>
          <a:xfrm>
            <a:off x="292100" y="3413925"/>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dirty="0"/>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dirty="0">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dirty="0">
                <a:latin typeface="MetricHPE" panose="020B0503030202060203" pitchFamily="34" charset="0"/>
              </a:rPr>
              <a:t>To change your section image, go to [View] -&gt; [Slide Master] to delete and insert a new image.</a:t>
            </a:r>
          </a:p>
          <a:p>
            <a:pPr>
              <a:lnSpc>
                <a:spcPct val="90000"/>
              </a:lnSpc>
              <a:spcAft>
                <a:spcPts val="1600"/>
              </a:spcAft>
            </a:pPr>
            <a:r>
              <a:rPr lang="en-US" sz="1500" dirty="0">
                <a:latin typeface="MetricHPE" panose="020B0503030202060203" pitchFamily="34" charset="0"/>
              </a:rPr>
              <a:t>A collection of images specifically formatted for use as PPT title slides can be found </a:t>
            </a:r>
            <a:r>
              <a:rPr lang="en-US" sz="1500" dirty="0">
                <a:latin typeface="MetricHPE" panose="020B0503030202060203" pitchFamily="34" charset="0"/>
                <a:hlinkClick r:id="rId5"/>
              </a:rPr>
              <a:t>here</a:t>
            </a:r>
            <a:r>
              <a:rPr lang="en-US" sz="1500" dirty="0">
                <a:latin typeface="MetricHPE" panose="020B0503030202060203" pitchFamily="34" charset="0"/>
              </a:rPr>
              <a:t> in the HPE Brand Library, and cropped to fit.</a:t>
            </a:r>
          </a:p>
          <a:p>
            <a:pPr>
              <a:lnSpc>
                <a:spcPct val="90000"/>
              </a:lnSpc>
              <a:spcAft>
                <a:spcPts val="1600"/>
              </a:spcAft>
            </a:pPr>
            <a:r>
              <a:rPr lang="en-US" sz="1500" dirty="0">
                <a:latin typeface="MetricHPE" panose="020B0503030202060203" pitchFamily="34" charset="0"/>
              </a:rPr>
              <a:t>Please delete this box in the Slide Master after you update your title image.</a:t>
            </a:r>
          </a:p>
          <a:p>
            <a:pPr>
              <a:lnSpc>
                <a:spcPct val="90000"/>
              </a:lnSpc>
            </a:pPr>
            <a:endParaRPr lang="en-US" sz="1500" dirty="0" err="1">
              <a:solidFill>
                <a:schemeClr val="bg1"/>
              </a:solidFill>
              <a:latin typeface="MetricHPE" panose="020B0503030202060203" pitchFamily="34" charset="0"/>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17" name="Text Placeholder 9"/>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9" name="Text Placeholder 9">
            <a:extLst>
              <a:ext uri="{FF2B5EF4-FFF2-40B4-BE49-F238E27FC236}">
                <a16:creationId xmlns:a16="http://schemas.microsoft.com/office/drawing/2014/main" id="{CB607F37-173B-4A34-95FA-297523FEF616}"/>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10" name="Text Placeholder 9">
            <a:extLst>
              <a:ext uri="{FF2B5EF4-FFF2-40B4-BE49-F238E27FC236}">
                <a16:creationId xmlns:a16="http://schemas.microsoft.com/office/drawing/2014/main" id="{1567728E-6D0A-492B-89E6-39E224462568}"/>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dirty="0"/>
              <a:t>CONFIDENTIAL | AUTHORIZED</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10" name="Text Placeholder 9">
            <a:extLst>
              <a:ext uri="{FF2B5EF4-FFF2-40B4-BE49-F238E27FC236}">
                <a16:creationId xmlns:a16="http://schemas.microsoft.com/office/drawing/2014/main" id="{A164B2CD-8FCB-4B30-B00B-A402E5693B84}"/>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43" y="391852"/>
            <a:ext cx="1143000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dirty="0"/>
          </a:p>
        </p:txBody>
      </p:sp>
      <p:sp>
        <p:nvSpPr>
          <p:cNvPr id="3" name="Text Placeholder 2"/>
          <p:cNvSpPr>
            <a:spLocks noGrp="1"/>
          </p:cNvSpPr>
          <p:nvPr>
            <p:ph type="body" idx="1"/>
          </p:nvPr>
        </p:nvSpPr>
        <p:spPr>
          <a:xfrm>
            <a:off x="285909" y="998682"/>
            <a:ext cx="1142983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39"/>
              </a:buBlip>
              <a:defRPr sz="2000" kern="1200" cap="all" normalizeH="0" baseline="10000">
                <a:solidFill>
                  <a:schemeClr val="bg2"/>
                </a:solidFill>
                <a:latin typeface="MetricHPE" panose="020B0503030202060203" pitchFamily="34" charset="0"/>
              </a:defRPr>
            </a:lvl1pPr>
          </a:lstStyle>
          <a:p>
            <a:pPr defTabSz="1088421">
              <a:buFontTx/>
              <a:buBlip>
                <a:blip r:embed="rId39"/>
              </a:buBlip>
            </a:pPr>
            <a:fld id="{104FC826-72BB-4AF1-BA01-A94F7396A7DC}" type="slidenum">
              <a:rPr lang="en-US" smtClean="0"/>
              <a:pPr defTabSz="1088421">
                <a:buFontTx/>
                <a:buBlip>
                  <a:blip r:embed="rId39"/>
                </a:buBlip>
              </a:pPr>
              <a:t>‹#›</a:t>
            </a:fld>
            <a:endParaRPr lang="en-US" dirty="0"/>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panose="020B0503030202060203" pitchFamily="34" charset="0"/>
              </a:defRPr>
            </a:lvl1pPr>
          </a:lstStyle>
          <a:p>
            <a:r>
              <a:rPr lang="en-US" dirty="0"/>
              <a:t>CONFIDENTIAL | AUTHORIZED</a:t>
            </a: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60" r:id="rId3"/>
    <p:sldLayoutId id="2147483651" r:id="rId4"/>
    <p:sldLayoutId id="2147483661" r:id="rId5"/>
    <p:sldLayoutId id="2147483662" r:id="rId6"/>
    <p:sldLayoutId id="2147483663" r:id="rId7"/>
    <p:sldLayoutId id="2147483685" r:id="rId8"/>
    <p:sldLayoutId id="2147483686" r:id="rId9"/>
    <p:sldLayoutId id="2147483666" r:id="rId10"/>
    <p:sldLayoutId id="2147483687" r:id="rId11"/>
    <p:sldLayoutId id="2147483650" r:id="rId12"/>
    <p:sldLayoutId id="2147483668" r:id="rId13"/>
    <p:sldLayoutId id="2147483669" r:id="rId14"/>
    <p:sldLayoutId id="2147483654" r:id="rId15"/>
    <p:sldLayoutId id="2147483679" r:id="rId16"/>
    <p:sldLayoutId id="2147483655" r:id="rId17"/>
    <p:sldLayoutId id="2147483652" r:id="rId18"/>
    <p:sldLayoutId id="2147483653" r:id="rId19"/>
    <p:sldLayoutId id="2147483670" r:id="rId20"/>
    <p:sldLayoutId id="2147483671" r:id="rId21"/>
    <p:sldLayoutId id="2147483672" r:id="rId22"/>
    <p:sldLayoutId id="2147483673" r:id="rId23"/>
    <p:sldLayoutId id="2147483656" r:id="rId24"/>
    <p:sldLayoutId id="2147483657" r:id="rId25"/>
    <p:sldLayoutId id="2147483697" r:id="rId26"/>
    <p:sldLayoutId id="2147483676" r:id="rId27"/>
    <p:sldLayoutId id="2147483677" r:id="rId28"/>
    <p:sldLayoutId id="2147483678" r:id="rId29"/>
    <p:sldLayoutId id="2147483649" r:id="rId30"/>
    <p:sldLayoutId id="2147483688" r:id="rId31"/>
    <p:sldLayoutId id="2147483689" r:id="rId32"/>
    <p:sldLayoutId id="2147483690" r:id="rId33"/>
    <p:sldLayoutId id="2147483691" r:id="rId34"/>
    <p:sldLayoutId id="2147483692" r:id="rId35"/>
    <p:sldLayoutId id="2147483693" r:id="rId36"/>
    <p:sldLayoutId id="2147483694"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userDrawn="1">
          <p15:clr>
            <a:srgbClr val="F26B43"/>
          </p15:clr>
        </p15:guide>
        <p15:guide id="4" pos="7440" userDrawn="1">
          <p15:clr>
            <a:srgbClr val="F26B43"/>
          </p15:clr>
        </p15:guide>
        <p15:guide id="5" orient="horz" pos="432" userDrawn="1">
          <p15:clr>
            <a:srgbClr val="F26B43"/>
          </p15:clr>
        </p15:guide>
        <p15:guide id="6" orient="horz" pos="3840">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www.hpe.com/us/en/newsroom/press-release/2020/10/hewlett-packard-enterprise-becomes-the-only-major-server-manufacturer-to-ship-worlds-most-secure-industry-standard-made-in-usa-servers.html"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community.hpe.com/t5/servers-systems-the-right/hpe-extends-supply-chain-security-with-hpe-trusted-supply-chain/ba-p/7103167#.X3tIZWhKhP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hyperlink" Target="https://www.marsh.com/us/campaigns/cyber-catalyst-by-marsh.html" TargetMode="Externa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www.hpe.com/info/ilo/docs" TargetMode="External"/><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www.hpe.com/info/ilo" TargetMode="External"/><Relationship Id="rId5" Type="http://schemas.openxmlformats.org/officeDocument/2006/relationships/hyperlink" Target="mailto:Whipple@hpe.com"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hyperlink" Target="mailto:allen.whipple@hpe.com" TargetMode="External"/><Relationship Id="rId2" Type="http://schemas.openxmlformats.org/officeDocument/2006/relationships/hyperlink" Target="http://www.hpe.com/ww/training/vc-ncsched?id=7864" TargetMode="Externa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610" y="0"/>
            <a:ext cx="9144000" cy="6858000"/>
          </a:xfrm>
          <a:prstGeom prst="rect">
            <a:avLst/>
          </a:prstGeom>
        </p:spPr>
      </p:pic>
      <p:sp>
        <p:nvSpPr>
          <p:cNvPr id="5" name="Title 4"/>
          <p:cNvSpPr>
            <a:spLocks noGrp="1"/>
          </p:cNvSpPr>
          <p:nvPr>
            <p:ph type="title"/>
          </p:nvPr>
        </p:nvSpPr>
        <p:spPr/>
        <p:txBody>
          <a:bodyPr/>
          <a:lstStyle/>
          <a:p>
            <a:r>
              <a:rPr lang="en-US" sz="6000" dirty="0"/>
              <a:t>Welcome</a:t>
            </a:r>
          </a:p>
        </p:txBody>
      </p:sp>
      <p:sp>
        <p:nvSpPr>
          <p:cNvPr id="6" name="Subtitle 5"/>
          <p:cNvSpPr>
            <a:spLocks noGrp="1"/>
          </p:cNvSpPr>
          <p:nvPr>
            <p:ph type="subTitle" idx="1"/>
          </p:nvPr>
        </p:nvSpPr>
        <p:spPr>
          <a:xfrm>
            <a:off x="284397" y="4133088"/>
            <a:ext cx="8885482" cy="438912"/>
          </a:xfrm>
        </p:spPr>
        <p:txBody>
          <a:bodyPr/>
          <a:lstStyle/>
          <a:p>
            <a:r>
              <a:rPr lang="en-US" sz="4000" dirty="0"/>
              <a:t>HPE Server Security</a:t>
            </a:r>
          </a:p>
        </p:txBody>
      </p:sp>
    </p:spTree>
    <p:extLst>
      <p:ext uri="{BB962C8B-B14F-4D97-AF65-F5344CB8AC3E}">
        <p14:creationId xmlns:p14="http://schemas.microsoft.com/office/powerpoint/2010/main" val="225853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US"/>
              <a:t>CONFIDENTIAL | AUTHORIZED</a:t>
            </a:r>
            <a:endParaRPr lang="en-US" dirty="0"/>
          </a:p>
        </p:txBody>
      </p:sp>
      <p:sp>
        <p:nvSpPr>
          <p:cNvPr id="3" name="Slide Number Placeholder 2"/>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10</a:t>
            </a:fld>
            <a:endParaRPr lang="en-US" dirty="0"/>
          </a:p>
        </p:txBody>
      </p:sp>
      <p:sp>
        <p:nvSpPr>
          <p:cNvPr id="4" name="Text Placeholder 2"/>
          <p:cNvSpPr txBox="1">
            <a:spLocks/>
          </p:cNvSpPr>
          <p:nvPr/>
        </p:nvSpPr>
        <p:spPr>
          <a:xfrm>
            <a:off x="388938" y="707662"/>
            <a:ext cx="11422062" cy="5077790"/>
          </a:xfrm>
          <a:prstGeom prst="rect">
            <a:avLst/>
          </a:prstGeom>
        </p:spPr>
        <p:txBody>
          <a:bodyPr anchor="ctr">
            <a:normAutofit/>
          </a:bodyPr>
          <a:lstStyle>
            <a:lvl1pPr marL="182880" indent="-182880" algn="l" defTabSz="914400" rtl="0" eaLnBrk="1" latinLnBrk="0" hangingPunct="1">
              <a:lnSpc>
                <a:spcPct val="90000"/>
              </a:lnSpc>
              <a:spcBef>
                <a:spcPts val="400"/>
              </a:spcBef>
              <a:buClr>
                <a:schemeClr val="bg1"/>
              </a:buClr>
              <a:buFont typeface="MetricHPE Light" panose="020B0303030202060203" pitchFamily="34" charset="0"/>
              <a:buChar char="•"/>
              <a:defRPr sz="2000" kern="1200">
                <a:solidFill>
                  <a:schemeClr val="bg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Light" panose="020B0303030202060203" pitchFamily="34" charset="0"/>
              <a:buChar char="•"/>
              <a:defRPr sz="1800" kern="1200">
                <a:solidFill>
                  <a:schemeClr val="bg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Light" panose="020B0303030202060203" pitchFamily="34" charset="0"/>
              <a:buChar char="–"/>
              <a:defRPr sz="1600" kern="1200">
                <a:solidFill>
                  <a:schemeClr val="bg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a:lstStyle>
          <a:p>
            <a:pPr marL="0" indent="0" algn="ctr">
              <a:buNone/>
            </a:pPr>
            <a:r>
              <a:rPr lang="en-US" sz="7200" dirty="0">
                <a:solidFill>
                  <a:schemeClr val="tx1"/>
                </a:solidFill>
                <a:latin typeface="+mj-lt"/>
              </a:rPr>
              <a:t>?</a:t>
            </a:r>
          </a:p>
          <a:p>
            <a:pPr marL="0" indent="0" algn="ctr">
              <a:buNone/>
            </a:pPr>
            <a:endParaRPr lang="en-US" dirty="0">
              <a:solidFill>
                <a:schemeClr val="tx1"/>
              </a:solidFill>
              <a:latin typeface="+mn-lt"/>
            </a:endParaRPr>
          </a:p>
          <a:p>
            <a:pPr marL="0" indent="0" algn="ctr">
              <a:buNone/>
            </a:pPr>
            <a:r>
              <a:rPr lang="en-US" sz="2400" dirty="0">
                <a:solidFill>
                  <a:schemeClr val="tx1"/>
                </a:solidFill>
                <a:latin typeface="+mn-lt"/>
              </a:rPr>
              <a:t>are your customers </a:t>
            </a:r>
            <a:r>
              <a:rPr lang="en-US" sz="2400" b="1" u="sng" dirty="0">
                <a:solidFill>
                  <a:schemeClr val="tx1"/>
                </a:solidFill>
                <a:latin typeface="+mn-lt"/>
              </a:rPr>
              <a:t>TRULY</a:t>
            </a:r>
            <a:r>
              <a:rPr lang="en-US" sz="2400" dirty="0">
                <a:solidFill>
                  <a:schemeClr val="tx1"/>
                </a:solidFill>
                <a:latin typeface="+mn-lt"/>
              </a:rPr>
              <a:t> protected</a:t>
            </a:r>
          </a:p>
        </p:txBody>
      </p:sp>
    </p:spTree>
    <p:extLst>
      <p:ext uri="{BB962C8B-B14F-4D97-AF65-F5344CB8AC3E}">
        <p14:creationId xmlns:p14="http://schemas.microsoft.com/office/powerpoint/2010/main" val="238370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813736" y="1001460"/>
            <a:ext cx="4663440" cy="5179880"/>
          </a:xfrm>
          <a:prstGeom prst="rect">
            <a:avLst/>
          </a:prstGeom>
          <a:noFill/>
          <a:ln w="19050">
            <a:solidFill>
              <a:schemeClr val="accent2"/>
            </a:solidFill>
            <a:miter lim="800000"/>
          </a:ln>
        </p:spPr>
        <p:txBody>
          <a:bodyPr wrap="square" lIns="91440" tIns="91440" rIns="91440" bIns="91440" rtlCol="0">
            <a:spAutoFit/>
          </a:bodyPr>
          <a:lstStyle/>
          <a:p>
            <a:pPr marL="285750" indent="-285750">
              <a:lnSpc>
                <a:spcPct val="90000"/>
              </a:lnSpc>
              <a:spcBef>
                <a:spcPts val="400"/>
              </a:spcBef>
              <a:buFont typeface="Arial" panose="020B0604020202020204" pitchFamily="34" charset="0"/>
              <a:buChar char="•"/>
            </a:pPr>
            <a:r>
              <a:rPr lang="en-US" dirty="0">
                <a:latin typeface="MetricHPE Semibold" panose="020B0703030202060203" pitchFamily="34" charset="0"/>
              </a:rPr>
              <a:t>Part number: P36394-B21 </a:t>
            </a:r>
          </a:p>
          <a:p>
            <a:pPr lvl="1">
              <a:lnSpc>
                <a:spcPct val="90000"/>
              </a:lnSpc>
              <a:spcBef>
                <a:spcPts val="400"/>
              </a:spcBef>
            </a:pPr>
            <a:r>
              <a:rPr lang="en-US" sz="1200" dirty="0"/>
              <a:t>HPE Trusted Supply Chain FIO Configuration</a:t>
            </a:r>
          </a:p>
          <a:p>
            <a:pPr marL="285750" indent="-285750">
              <a:lnSpc>
                <a:spcPct val="90000"/>
              </a:lnSpc>
              <a:spcBef>
                <a:spcPts val="400"/>
              </a:spcBef>
              <a:buFont typeface="Arial" panose="020B0604020202020204" pitchFamily="34" charset="0"/>
              <a:buChar char="•"/>
            </a:pPr>
            <a:r>
              <a:rPr lang="en-US" dirty="0">
                <a:latin typeface="MetricHPE Semibold" panose="020B0703030202060203" pitchFamily="34" charset="0"/>
              </a:rPr>
              <a:t>DL380T Platform</a:t>
            </a:r>
          </a:p>
          <a:p>
            <a:pPr lvl="1">
              <a:lnSpc>
                <a:spcPct val="90000"/>
              </a:lnSpc>
              <a:spcBef>
                <a:spcPts val="400"/>
              </a:spcBef>
            </a:pPr>
            <a:r>
              <a:rPr lang="en-US" sz="1200" dirty="0"/>
              <a:t>More platforms on future roadmap</a:t>
            </a:r>
          </a:p>
          <a:p>
            <a:pPr marL="285750" indent="-285750">
              <a:lnSpc>
                <a:spcPct val="90000"/>
              </a:lnSpc>
              <a:spcBef>
                <a:spcPts val="400"/>
              </a:spcBef>
              <a:buFont typeface="Arial" panose="020B0604020202020204" pitchFamily="34" charset="0"/>
              <a:buChar char="•"/>
            </a:pPr>
            <a:r>
              <a:rPr lang="en-US" dirty="0">
                <a:latin typeface="MetricHPE Semibold" panose="020B0703030202060203" pitchFamily="34" charset="0"/>
              </a:rPr>
              <a:t>Available October 1, 2020</a:t>
            </a:r>
          </a:p>
          <a:p>
            <a:pPr marL="285750" indent="-285750">
              <a:lnSpc>
                <a:spcPct val="90000"/>
              </a:lnSpc>
              <a:spcBef>
                <a:spcPts val="400"/>
              </a:spcBef>
              <a:buFont typeface="Arial" panose="020B0604020202020204" pitchFamily="34" charset="0"/>
              <a:buChar char="•"/>
            </a:pPr>
            <a:r>
              <a:rPr lang="en-US" dirty="0">
                <a:latin typeface="MetricHPE Semibold" panose="020B0703030202060203" pitchFamily="34" charset="0"/>
              </a:rPr>
              <a:t>Made in USA at our Chippewa Falls, WI facility</a:t>
            </a:r>
          </a:p>
          <a:p>
            <a:pPr marL="285750" indent="-285750">
              <a:lnSpc>
                <a:spcPct val="90000"/>
              </a:lnSpc>
              <a:spcBef>
                <a:spcPts val="400"/>
              </a:spcBef>
              <a:buFont typeface="Arial" panose="020B0604020202020204" pitchFamily="34" charset="0"/>
              <a:buChar char="•"/>
            </a:pPr>
            <a:r>
              <a:rPr lang="en-US" dirty="0">
                <a:latin typeface="MetricHPE Semibold" panose="020B0703030202060203" pitchFamily="34" charset="0"/>
              </a:rPr>
              <a:t>Unique labeling</a:t>
            </a:r>
          </a:p>
          <a:p>
            <a:pPr>
              <a:lnSpc>
                <a:spcPct val="90000"/>
              </a:lnSpc>
              <a:spcBef>
                <a:spcPts val="400"/>
              </a:spcBef>
            </a:pPr>
            <a:endParaRPr lang="en-US" dirty="0">
              <a:latin typeface="MetricHPE Semibold" panose="020B0703030202060203" pitchFamily="34" charset="0"/>
            </a:endParaRPr>
          </a:p>
          <a:p>
            <a:pPr>
              <a:lnSpc>
                <a:spcPct val="90000"/>
              </a:lnSpc>
              <a:spcBef>
                <a:spcPts val="400"/>
              </a:spcBef>
            </a:pPr>
            <a:endParaRPr lang="en-US" dirty="0">
              <a:latin typeface="MetricHPE Semibold" panose="020B0703030202060203" pitchFamily="34" charset="0"/>
            </a:endParaRPr>
          </a:p>
          <a:p>
            <a:pPr algn="l">
              <a:lnSpc>
                <a:spcPct val="90000"/>
              </a:lnSpc>
              <a:spcBef>
                <a:spcPts val="400"/>
              </a:spcBef>
            </a:pPr>
            <a:endParaRPr lang="en-US" dirty="0">
              <a:latin typeface="MetricHPE Semibold" panose="020B0703030202060203" pitchFamily="34" charset="0"/>
            </a:endParaRPr>
          </a:p>
          <a:p>
            <a:pPr algn="l">
              <a:lnSpc>
                <a:spcPct val="90000"/>
              </a:lnSpc>
              <a:spcBef>
                <a:spcPts val="400"/>
              </a:spcBef>
            </a:pPr>
            <a:endParaRPr lang="en-US" dirty="0">
              <a:latin typeface="MetricHPE Semibold" panose="020B0703030202060203" pitchFamily="34" charset="0"/>
            </a:endParaRPr>
          </a:p>
          <a:p>
            <a:pPr marL="285750" indent="-285750" algn="l">
              <a:lnSpc>
                <a:spcPct val="90000"/>
              </a:lnSpc>
              <a:spcBef>
                <a:spcPts val="400"/>
              </a:spcBef>
              <a:buFont typeface="Arial" panose="020B0604020202020204" pitchFamily="34" charset="0"/>
              <a:buChar char="•"/>
            </a:pPr>
            <a:endParaRPr lang="en-US" dirty="0">
              <a:latin typeface="MetricHPE Semibold" panose="020B0703030202060203" pitchFamily="34" charset="0"/>
            </a:endParaRPr>
          </a:p>
          <a:p>
            <a:pPr algn="l">
              <a:lnSpc>
                <a:spcPct val="90000"/>
              </a:lnSpc>
              <a:spcBef>
                <a:spcPts val="400"/>
              </a:spcBef>
            </a:pPr>
            <a:endParaRPr lang="en-US" dirty="0">
              <a:latin typeface="MetricHPE Semibold" panose="020B0703030202060203" pitchFamily="34" charset="0"/>
            </a:endParaRPr>
          </a:p>
          <a:p>
            <a:pPr marL="285750" indent="-285750" algn="l">
              <a:lnSpc>
                <a:spcPct val="90000"/>
              </a:lnSpc>
              <a:spcBef>
                <a:spcPts val="400"/>
              </a:spcBef>
              <a:buFont typeface="Arial" panose="020B0604020202020204" pitchFamily="34" charset="0"/>
              <a:buChar char="•"/>
            </a:pPr>
            <a:endParaRPr lang="en-US" dirty="0">
              <a:latin typeface="MetricHPE Semibold" panose="020B0703030202060203" pitchFamily="34" charset="0"/>
            </a:endParaRPr>
          </a:p>
          <a:p>
            <a:pPr algn="l">
              <a:lnSpc>
                <a:spcPct val="90000"/>
              </a:lnSpc>
              <a:spcBef>
                <a:spcPts val="400"/>
              </a:spcBef>
            </a:pPr>
            <a:endParaRPr lang="en-US" dirty="0">
              <a:latin typeface="MetricHPE Semibold" panose="020B0703030202060203" pitchFamily="34" charset="0"/>
            </a:endParaRPr>
          </a:p>
          <a:p>
            <a:pPr algn="l">
              <a:lnSpc>
                <a:spcPct val="90000"/>
              </a:lnSpc>
              <a:spcBef>
                <a:spcPts val="400"/>
              </a:spcBef>
            </a:pPr>
            <a:r>
              <a:rPr lang="en-US" sz="600" b="1" dirty="0"/>
              <a:t>HPE Press Release</a:t>
            </a:r>
          </a:p>
          <a:p>
            <a:pPr>
              <a:lnSpc>
                <a:spcPct val="90000"/>
              </a:lnSpc>
              <a:spcBef>
                <a:spcPts val="400"/>
              </a:spcBef>
            </a:pPr>
            <a:r>
              <a:rPr lang="en-US" sz="600" dirty="0">
                <a:hlinkClick r:id="rId3"/>
              </a:rPr>
              <a:t>https://www.hpe.com/us/en/newsroom/press-release/2020/10/hewlett-packard-enterprise-becomes-the-only-major-server-manufacturer-to-ship-worlds-most-secure-industry-standard-made-in-usa-servers.html</a:t>
            </a:r>
            <a:endParaRPr lang="en-US" sz="600" dirty="0"/>
          </a:p>
          <a:p>
            <a:pPr>
              <a:lnSpc>
                <a:spcPct val="90000"/>
              </a:lnSpc>
              <a:spcBef>
                <a:spcPts val="400"/>
              </a:spcBef>
            </a:pPr>
            <a:r>
              <a:rPr lang="en-US" sz="600" b="1" dirty="0"/>
              <a:t>HPE Blog</a:t>
            </a:r>
          </a:p>
          <a:p>
            <a:pPr>
              <a:lnSpc>
                <a:spcPct val="90000"/>
              </a:lnSpc>
              <a:spcBef>
                <a:spcPts val="400"/>
              </a:spcBef>
            </a:pPr>
            <a:r>
              <a:rPr lang="en-US" sz="600" dirty="0">
                <a:hlinkClick r:id="rId4"/>
              </a:rPr>
              <a:t>https://community.hpe.com/t5/servers-systems-the-right/hpe-extends-supply-chain-security-with-hpe-trusted-supply-chain/ba-p/7103167#.X3tIZWhKhPY</a:t>
            </a:r>
            <a:endParaRPr lang="en-US" sz="600" dirty="0"/>
          </a:p>
        </p:txBody>
      </p:sp>
      <p:sp>
        <p:nvSpPr>
          <p:cNvPr id="6" name="Footer Placeholder 5"/>
          <p:cNvSpPr>
            <a:spLocks noGrp="1"/>
          </p:cNvSpPr>
          <p:nvPr>
            <p:ph type="ftr" sz="quarter" idx="10"/>
          </p:nvPr>
        </p:nvSpPr>
        <p:spPr/>
        <p:txBody>
          <a:bodyPr/>
          <a:lstStyle/>
          <a:p>
            <a:r>
              <a:rPr lang="en-US" dirty="0"/>
              <a:t>CONFIDENTIAL | AUTHORIZED</a:t>
            </a:r>
          </a:p>
        </p:txBody>
      </p:sp>
      <p:sp>
        <p:nvSpPr>
          <p:cNvPr id="7" name="Slide Number Placeholder 6"/>
          <p:cNvSpPr>
            <a:spLocks noGrp="1"/>
          </p:cNvSpPr>
          <p:nvPr>
            <p:ph type="sldNum" sz="quarter" idx="11"/>
          </p:nvPr>
        </p:nvSpPr>
        <p:spPr/>
        <p:txBody>
          <a:bodyPr/>
          <a:lstStyle/>
          <a:p>
            <a:fld id="{104FC826-72BB-4AF1-BA01-A94F7396A7DC}" type="slidenum">
              <a:rPr lang="en-US" smtClean="0"/>
              <a:pPr/>
              <a:t>11</a:t>
            </a:fld>
            <a:endParaRPr lang="en-US" dirty="0"/>
          </a:p>
        </p:txBody>
      </p:sp>
      <p:sp>
        <p:nvSpPr>
          <p:cNvPr id="4" name="Title 3">
            <a:extLst>
              <a:ext uri="{FF2B5EF4-FFF2-40B4-BE49-F238E27FC236}">
                <a16:creationId xmlns:a16="http://schemas.microsoft.com/office/drawing/2014/main" id="{A4299A84-D0AA-495C-A601-E11894EC70B2}"/>
              </a:ext>
            </a:extLst>
          </p:cNvPr>
          <p:cNvSpPr>
            <a:spLocks noGrp="1"/>
          </p:cNvSpPr>
          <p:nvPr>
            <p:ph type="title"/>
          </p:nvPr>
        </p:nvSpPr>
        <p:spPr/>
        <p:txBody>
          <a:bodyPr/>
          <a:lstStyle/>
          <a:p>
            <a:r>
              <a:rPr lang="en-US" dirty="0"/>
              <a:t>HPE Trusted supply chain</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4685" b="12481"/>
          <a:stretch/>
        </p:blipFill>
        <p:spPr>
          <a:xfrm>
            <a:off x="7278063" y="4086951"/>
            <a:ext cx="3734784" cy="1255475"/>
          </a:xfrm>
          <a:prstGeom prst="rect">
            <a:avLst/>
          </a:prstGeom>
        </p:spPr>
      </p:pic>
      <p:sp>
        <p:nvSpPr>
          <p:cNvPr id="3" name="Rectangle 2"/>
          <p:cNvSpPr/>
          <p:nvPr/>
        </p:nvSpPr>
        <p:spPr>
          <a:xfrm>
            <a:off x="648043" y="1794380"/>
            <a:ext cx="5440392" cy="4324261"/>
          </a:xfrm>
          <a:prstGeom prst="rect">
            <a:avLst/>
          </a:prstGeom>
          <a:ln w="38100">
            <a:noFill/>
          </a:ln>
        </p:spPr>
        <p:txBody>
          <a:bodyPr wrap="square">
            <a:spAutoFit/>
          </a:bodyPr>
          <a:lstStyle/>
          <a:p>
            <a:r>
              <a:rPr lang="en-US" sz="1100" b="1" dirty="0">
                <a:solidFill>
                  <a:srgbClr val="000000"/>
                </a:solidFill>
              </a:rPr>
              <a:t>Placing servers in high security mode</a:t>
            </a:r>
            <a:endParaRPr lang="en-US" sz="1100" dirty="0"/>
          </a:p>
          <a:p>
            <a:r>
              <a:rPr lang="en-US" sz="1100" dirty="0"/>
              <a:t>The ProLiant DL380T will be placed into high security mode at the HPE factory in the US. This feature, invoked through iLO commands, actually reduces the attack surface for cyber attackers, making it more difficult to insert compromised code or malware into the server firmware. </a:t>
            </a:r>
            <a:r>
              <a:rPr lang="en-US" sz="1100" dirty="0">
                <a:solidFill>
                  <a:srgbClr val="000000"/>
                </a:solidFill>
              </a:rPr>
              <a:t/>
            </a:r>
            <a:br>
              <a:rPr lang="en-US" sz="1100" dirty="0">
                <a:solidFill>
                  <a:srgbClr val="000000"/>
                </a:solidFill>
              </a:rPr>
            </a:br>
            <a:endParaRPr lang="en-US" sz="1100" dirty="0">
              <a:solidFill>
                <a:srgbClr val="000000"/>
              </a:solidFill>
            </a:endParaRPr>
          </a:p>
          <a:p>
            <a:r>
              <a:rPr lang="en-US" sz="1100" b="1" dirty="0">
                <a:solidFill>
                  <a:srgbClr val="000000"/>
                </a:solidFill>
              </a:rPr>
              <a:t>Enabling the UEFI Secure Boot feature</a:t>
            </a:r>
            <a:endParaRPr lang="en-US" sz="1100" dirty="0">
              <a:solidFill>
                <a:srgbClr val="000000"/>
              </a:solidFill>
            </a:endParaRPr>
          </a:p>
          <a:p>
            <a:r>
              <a:rPr lang="en-US" sz="1100" dirty="0"/>
              <a:t>For customers who ask HPE to load their operating system at the factory, another option is to enable the UEFI Secure Boot, which connects the HPE Silicon Root of Trust to the OS.  An industry-recognized feature, affixing the UEFI firmware to the boot loader insures the genuine and authenticated OS is initialized.</a:t>
            </a:r>
          </a:p>
          <a:p>
            <a:endParaRPr lang="en-US" sz="1100" dirty="0">
              <a:solidFill>
                <a:srgbClr val="000000"/>
              </a:solidFill>
            </a:endParaRPr>
          </a:p>
          <a:p>
            <a:r>
              <a:rPr lang="en-US" sz="1100" b="1" dirty="0">
                <a:solidFill>
                  <a:srgbClr val="000000"/>
                </a:solidFill>
              </a:rPr>
              <a:t>HPE Server Configuration Lock </a:t>
            </a:r>
          </a:p>
          <a:p>
            <a:r>
              <a:rPr lang="en-US" sz="1100" dirty="0"/>
              <a:t>This feature, which is unique to and only offered by HPE, will create a log inside the server. If any firmware, hardware, or options are altered, registers an immediate alert at boot-up. Enabling this feature at the HPE factory essentially prevents any and all tampering or compromise to the server composition, no matter how slight.</a:t>
            </a:r>
            <a:r>
              <a:rPr lang="en-US" sz="1100" dirty="0">
                <a:solidFill>
                  <a:srgbClr val="000000"/>
                </a:solidFill>
              </a:rPr>
              <a:t/>
            </a:r>
            <a:br>
              <a:rPr lang="en-US" sz="1100" dirty="0">
                <a:solidFill>
                  <a:srgbClr val="000000"/>
                </a:solidFill>
              </a:rPr>
            </a:br>
            <a:endParaRPr lang="en-US" sz="1100" dirty="0">
              <a:solidFill>
                <a:srgbClr val="000000"/>
              </a:solidFill>
            </a:endParaRPr>
          </a:p>
          <a:p>
            <a:r>
              <a:rPr lang="en-US" sz="1100" b="1" dirty="0">
                <a:solidFill>
                  <a:srgbClr val="000000"/>
                </a:solidFill>
              </a:rPr>
              <a:t>The HPE Chassis Intrusion Detection device</a:t>
            </a:r>
          </a:p>
          <a:p>
            <a:r>
              <a:rPr lang="en-US" sz="1100" dirty="0"/>
              <a:t>This mechanism protects the ProLiant DL380T from physical intrusion.  The Chassis Intrusion Detection Device registers an alert if the top of the server chassis is removed.</a:t>
            </a:r>
          </a:p>
          <a:p>
            <a:endParaRPr lang="en-US" sz="1100" dirty="0">
              <a:solidFill>
                <a:srgbClr val="000000"/>
              </a:solidFill>
            </a:endParaRPr>
          </a:p>
          <a:p>
            <a:r>
              <a:rPr lang="en-US" sz="1100" b="1" dirty="0">
                <a:solidFill>
                  <a:srgbClr val="000000"/>
                </a:solidFill>
              </a:rPr>
              <a:t>Specialized delivery services</a:t>
            </a:r>
            <a:br>
              <a:rPr lang="en-US" sz="1100" b="1" dirty="0">
                <a:solidFill>
                  <a:srgbClr val="000000"/>
                </a:solidFill>
              </a:rPr>
            </a:br>
            <a:r>
              <a:rPr lang="en-US" sz="1100" dirty="0"/>
              <a:t>These will actually provide a dedicated truck and driver, if requested, to deliver the DL380T safely right from the HPE factory to the end-user location. At an additional service, delivery options available to customers are the express service and the white glove service. </a:t>
            </a:r>
            <a:endParaRPr lang="en-US" sz="1100" dirty="0">
              <a:solidFill>
                <a:srgbClr val="000000"/>
              </a:solidFill>
            </a:endParaRPr>
          </a:p>
        </p:txBody>
      </p:sp>
      <p:sp>
        <p:nvSpPr>
          <p:cNvPr id="9" name="TextBox 8"/>
          <p:cNvSpPr txBox="1"/>
          <p:nvPr/>
        </p:nvSpPr>
        <p:spPr>
          <a:xfrm>
            <a:off x="302995" y="1000663"/>
            <a:ext cx="5098211" cy="683264"/>
          </a:xfrm>
          <a:prstGeom prst="rect">
            <a:avLst/>
          </a:prstGeom>
          <a:noFill/>
          <a:ln w="57150">
            <a:noFill/>
            <a:miter lim="800000"/>
          </a:ln>
        </p:spPr>
        <p:txBody>
          <a:bodyPr wrap="square" lIns="91440" tIns="91440" rIns="91440" bIns="91440" rtlCol="0">
            <a:spAutoFit/>
          </a:bodyPr>
          <a:lstStyle/>
          <a:p>
            <a:pPr algn="l">
              <a:lnSpc>
                <a:spcPct val="90000"/>
              </a:lnSpc>
              <a:spcBef>
                <a:spcPts val="400"/>
              </a:spcBef>
            </a:pPr>
            <a:r>
              <a:rPr lang="en-US" dirty="0">
                <a:latin typeface="MetricHPE Semibold" panose="020B0703030202060203" pitchFamily="34" charset="0"/>
              </a:rPr>
              <a:t>The new HPE ProLiant DL380T will ship with these five security features activated at the U.S. factory</a:t>
            </a:r>
          </a:p>
        </p:txBody>
      </p:sp>
      <p:sp>
        <p:nvSpPr>
          <p:cNvPr id="11" name="Oval 10"/>
          <p:cNvSpPr/>
          <p:nvPr/>
        </p:nvSpPr>
        <p:spPr bwMode="ltGray">
          <a:xfrm>
            <a:off x="371910" y="1873789"/>
            <a:ext cx="274320" cy="274320"/>
          </a:xfrm>
          <a:prstGeom prst="ellipse">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solidFill>
                  <a:schemeClr val="bg1"/>
                </a:solidFill>
                <a:latin typeface="MetricHPE Semibold" panose="020B0703030202060203" pitchFamily="34" charset="0"/>
              </a:rPr>
              <a:t>1</a:t>
            </a:r>
          </a:p>
        </p:txBody>
      </p:sp>
      <p:sp>
        <p:nvSpPr>
          <p:cNvPr id="12" name="Oval 11"/>
          <p:cNvSpPr/>
          <p:nvPr/>
        </p:nvSpPr>
        <p:spPr bwMode="ltGray">
          <a:xfrm>
            <a:off x="371910" y="2715678"/>
            <a:ext cx="274320" cy="274320"/>
          </a:xfrm>
          <a:prstGeom prst="ellipse">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solidFill>
                  <a:schemeClr val="bg1"/>
                </a:solidFill>
                <a:latin typeface="MetricHPE Semibold" panose="020B0703030202060203" pitchFamily="34" charset="0"/>
              </a:rPr>
              <a:t>2</a:t>
            </a:r>
          </a:p>
        </p:txBody>
      </p:sp>
      <p:sp>
        <p:nvSpPr>
          <p:cNvPr id="13" name="Oval 12"/>
          <p:cNvSpPr/>
          <p:nvPr/>
        </p:nvSpPr>
        <p:spPr bwMode="ltGray">
          <a:xfrm>
            <a:off x="371910" y="3689317"/>
            <a:ext cx="274320" cy="274320"/>
          </a:xfrm>
          <a:prstGeom prst="ellipse">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solidFill>
                  <a:schemeClr val="bg1"/>
                </a:solidFill>
                <a:latin typeface="MetricHPE Semibold" panose="020B0703030202060203" pitchFamily="34" charset="0"/>
              </a:rPr>
              <a:t>3</a:t>
            </a:r>
          </a:p>
        </p:txBody>
      </p:sp>
      <p:sp>
        <p:nvSpPr>
          <p:cNvPr id="14" name="Oval 13"/>
          <p:cNvSpPr/>
          <p:nvPr/>
        </p:nvSpPr>
        <p:spPr bwMode="ltGray">
          <a:xfrm>
            <a:off x="373723" y="4714689"/>
            <a:ext cx="274320" cy="274320"/>
          </a:xfrm>
          <a:prstGeom prst="ellipse">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solidFill>
                  <a:schemeClr val="bg1"/>
                </a:solidFill>
                <a:latin typeface="MetricHPE Semibold" panose="020B0703030202060203" pitchFamily="34" charset="0"/>
              </a:rPr>
              <a:t>4</a:t>
            </a:r>
          </a:p>
        </p:txBody>
      </p:sp>
      <p:sp>
        <p:nvSpPr>
          <p:cNvPr id="15" name="Oval 14"/>
          <p:cNvSpPr/>
          <p:nvPr/>
        </p:nvSpPr>
        <p:spPr bwMode="ltGray">
          <a:xfrm>
            <a:off x="373723" y="5388719"/>
            <a:ext cx="274320" cy="274320"/>
          </a:xfrm>
          <a:prstGeom prst="ellipse">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solidFill>
                  <a:schemeClr val="bg1"/>
                </a:solidFill>
                <a:latin typeface="MetricHPE Semibold" panose="020B0703030202060203" pitchFamily="34" charset="0"/>
              </a:rPr>
              <a:t>5</a:t>
            </a: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4837" b="17470"/>
          <a:stretch/>
        </p:blipFill>
        <p:spPr>
          <a:xfrm>
            <a:off x="8777933" y="3130425"/>
            <a:ext cx="735043" cy="696052"/>
          </a:xfrm>
          <a:prstGeom prst="rect">
            <a:avLst/>
          </a:prstGeom>
        </p:spPr>
      </p:pic>
      <p:cxnSp>
        <p:nvCxnSpPr>
          <p:cNvPr id="19" name="Straight Connector 18"/>
          <p:cNvCxnSpPr/>
          <p:nvPr/>
        </p:nvCxnSpPr>
        <p:spPr>
          <a:xfrm>
            <a:off x="9145456" y="3692118"/>
            <a:ext cx="0" cy="590400"/>
          </a:xfrm>
          <a:prstGeom prst="line">
            <a:avLst/>
          </a:prstGeom>
          <a:ln w="19050">
            <a:solidFill>
              <a:schemeClr val="tx1"/>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8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worlds most secure industry standard server</a:t>
            </a:r>
          </a:p>
        </p:txBody>
      </p:sp>
      <p:sp>
        <p:nvSpPr>
          <p:cNvPr id="3" name="Footer Placeholder 2"/>
          <p:cNvSpPr>
            <a:spLocks noGrp="1"/>
          </p:cNvSpPr>
          <p:nvPr>
            <p:ph type="ftr" sz="quarter" idx="10"/>
          </p:nvPr>
        </p:nvSpPr>
        <p:spPr/>
        <p:txBody>
          <a:bodyPr/>
          <a:lstStyle/>
          <a:p>
            <a:r>
              <a:rPr lang="en-US">
                <a:solidFill>
                  <a:schemeClr val="tx1"/>
                </a:solidFill>
              </a:rPr>
              <a:t>For HPE and Channel Partner internal use only</a:t>
            </a:r>
            <a:endParaRPr lang="en-US" dirty="0">
              <a:solidFill>
                <a:schemeClr val="tx1"/>
              </a:solidFill>
            </a:endParaRPr>
          </a:p>
        </p:txBody>
      </p:sp>
      <p:sp>
        <p:nvSpPr>
          <p:cNvPr id="4" name="Slide Number Placeholder 3"/>
          <p:cNvSpPr>
            <a:spLocks noGrp="1"/>
          </p:cNvSpPr>
          <p:nvPr>
            <p:ph type="sldNum" sz="quarter" idx="11"/>
          </p:nvPr>
        </p:nvSpPr>
        <p:spPr/>
        <p:txBody>
          <a:bodyPr/>
          <a:lstStyle/>
          <a:p>
            <a:pPr defTabSz="1088421">
              <a:buFontTx/>
              <a:buBlip>
                <a:blip r:embed="rId2"/>
              </a:buBlip>
            </a:pPr>
            <a:fld id="{104FC826-72BB-4AF1-BA01-A94F7396A7DC}" type="slidenum">
              <a:rPr lang="en-US" smtClean="0">
                <a:solidFill>
                  <a:schemeClr val="tx1"/>
                </a:solidFill>
              </a:rPr>
              <a:pPr defTabSz="1088421">
                <a:buFontTx/>
                <a:buBlip>
                  <a:blip r:embed="rId2"/>
                </a:buBlip>
              </a:pPr>
              <a:t>12</a:t>
            </a:fld>
            <a:endParaRPr lang="en-US" dirty="0">
              <a:solidFill>
                <a:schemeClr val="tx1"/>
              </a:solidFill>
            </a:endParaRPr>
          </a:p>
        </p:txBody>
      </p:sp>
      <p:sp>
        <p:nvSpPr>
          <p:cNvPr id="7" name="Rectangle 6"/>
          <p:cNvSpPr/>
          <p:nvPr/>
        </p:nvSpPr>
        <p:spPr>
          <a:xfrm>
            <a:off x="3049456" y="4813200"/>
            <a:ext cx="6096000" cy="523220"/>
          </a:xfrm>
          <a:prstGeom prst="rect">
            <a:avLst/>
          </a:prstGeom>
        </p:spPr>
        <p:txBody>
          <a:bodyPr>
            <a:spAutoFit/>
          </a:bodyPr>
          <a:lstStyle/>
          <a:p>
            <a:pPr algn="ctr"/>
            <a:r>
              <a:rPr lang="en-US" sz="2800" dirty="0"/>
              <a:t>HPE Gen10 Servers with </a:t>
            </a:r>
            <a:r>
              <a:rPr lang="en-US" sz="2800" dirty="0" err="1"/>
              <a:t>iLO</a:t>
            </a:r>
            <a:r>
              <a:rPr lang="en-US" sz="2800" dirty="0"/>
              <a:t> 5</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8315" b="30991"/>
          <a:stretch/>
        </p:blipFill>
        <p:spPr>
          <a:xfrm>
            <a:off x="1943984" y="1781289"/>
            <a:ext cx="8312727" cy="2790825"/>
          </a:xfrm>
          <a:prstGeom prst="rect">
            <a:avLst/>
          </a:prstGeom>
        </p:spPr>
      </p:pic>
    </p:spTree>
    <p:extLst>
      <p:ext uri="{BB962C8B-B14F-4D97-AF65-F5344CB8AC3E}">
        <p14:creationId xmlns:p14="http://schemas.microsoft.com/office/powerpoint/2010/main" val="428217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Ilo</a:t>
            </a:r>
            <a:r>
              <a:rPr lang="en-US" dirty="0"/>
              <a:t> 5</a:t>
            </a:r>
          </a:p>
        </p:txBody>
      </p:sp>
      <p:sp>
        <p:nvSpPr>
          <p:cNvPr id="3" name="Footer Placeholder 2"/>
          <p:cNvSpPr>
            <a:spLocks noGrp="1"/>
          </p:cNvSpPr>
          <p:nvPr>
            <p:ph type="ftr" sz="quarter" idx="10"/>
          </p:nvPr>
        </p:nvSpPr>
        <p:spPr/>
        <p:txBody>
          <a:bodyPr/>
          <a:lstStyle/>
          <a:p>
            <a:r>
              <a:rPr lang="en-US">
                <a:solidFill>
                  <a:schemeClr val="tx1"/>
                </a:solidFill>
              </a:rPr>
              <a:t>For HPE and Channel Partner internal use only</a:t>
            </a:r>
            <a:endParaRPr lang="en-US" dirty="0">
              <a:solidFill>
                <a:schemeClr val="tx1"/>
              </a:solidFill>
            </a:endParaRPr>
          </a:p>
        </p:txBody>
      </p:sp>
      <p:sp>
        <p:nvSpPr>
          <p:cNvPr id="4" name="Slide Number Placeholder 3"/>
          <p:cNvSpPr>
            <a:spLocks noGrp="1"/>
          </p:cNvSpPr>
          <p:nvPr>
            <p:ph type="sldNum" sz="quarter" idx="11"/>
          </p:nvPr>
        </p:nvSpPr>
        <p:spPr/>
        <p:txBody>
          <a:bodyPr/>
          <a:lstStyle/>
          <a:p>
            <a:pPr defTabSz="1088421">
              <a:buFontTx/>
              <a:buBlip>
                <a:blip r:embed="rId2"/>
              </a:buBlip>
            </a:pPr>
            <a:fld id="{104FC826-72BB-4AF1-BA01-A94F7396A7DC}" type="slidenum">
              <a:rPr lang="en-US" smtClean="0">
                <a:solidFill>
                  <a:schemeClr val="tx1"/>
                </a:solidFill>
              </a:rPr>
              <a:pPr defTabSz="1088421">
                <a:buFontTx/>
                <a:buBlip>
                  <a:blip r:embed="rId2"/>
                </a:buBlip>
              </a:pPr>
              <a:t>13</a:t>
            </a:fld>
            <a:endParaRPr lang="en-US"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473" y="0"/>
            <a:ext cx="8312727" cy="6858000"/>
          </a:xfrm>
          <a:prstGeom prst="rect">
            <a:avLst/>
          </a:prstGeom>
        </p:spPr>
      </p:pic>
      <p:sp>
        <p:nvSpPr>
          <p:cNvPr id="6" name="Text Placeholder 2"/>
          <p:cNvSpPr txBox="1">
            <a:spLocks/>
          </p:cNvSpPr>
          <p:nvPr/>
        </p:nvSpPr>
        <p:spPr>
          <a:xfrm>
            <a:off x="388938" y="1052079"/>
            <a:ext cx="3440112" cy="5077790"/>
          </a:xfrm>
          <a:prstGeom prst="rect">
            <a:avLst/>
          </a:prstGeom>
        </p:spPr>
        <p:txBody>
          <a:bodyPr>
            <a:normAutofit/>
          </a:bodyPr>
          <a:lstStyle>
            <a:lvl1pPr marL="182880" indent="-182880" algn="l" defTabSz="914400" rtl="0" eaLnBrk="1" latinLnBrk="0" hangingPunct="1">
              <a:lnSpc>
                <a:spcPct val="90000"/>
              </a:lnSpc>
              <a:spcBef>
                <a:spcPts val="400"/>
              </a:spcBef>
              <a:buClr>
                <a:schemeClr val="bg1"/>
              </a:buClr>
              <a:buFont typeface="MetricHPE Light" panose="020B0303030202060203" pitchFamily="34" charset="0"/>
              <a:buChar char="•"/>
              <a:defRPr sz="2000" kern="1200">
                <a:solidFill>
                  <a:schemeClr val="bg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Light" panose="020B0303030202060203" pitchFamily="34" charset="0"/>
              <a:buChar char="•"/>
              <a:defRPr sz="1800" kern="1200">
                <a:solidFill>
                  <a:schemeClr val="bg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Light" panose="020B0303030202060203" pitchFamily="34" charset="0"/>
              <a:buChar char="–"/>
              <a:defRPr sz="1600" kern="1200">
                <a:solidFill>
                  <a:schemeClr val="bg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a:lstStyle>
          <a:p>
            <a:pPr marL="0" indent="0">
              <a:buNone/>
            </a:pPr>
            <a:r>
              <a:rPr lang="en-US" dirty="0">
                <a:solidFill>
                  <a:schemeClr val="tx1"/>
                </a:solidFill>
              </a:rPr>
              <a:t>The magic is in the iLO5 chip!</a:t>
            </a:r>
          </a:p>
          <a:p>
            <a:pPr marL="0" indent="0">
              <a:buNone/>
            </a:pPr>
            <a:r>
              <a:rPr lang="en-US" sz="1400" dirty="0">
                <a:solidFill>
                  <a:schemeClr val="tx1"/>
                </a:solidFill>
              </a:rPr>
              <a:t>Our silicon, our firmware, our chip</a:t>
            </a:r>
          </a:p>
          <a:p>
            <a:pPr marL="0" indent="0">
              <a:buNone/>
            </a:pPr>
            <a:endParaRPr lang="en-US" dirty="0">
              <a:solidFill>
                <a:schemeClr val="tx1"/>
              </a:solidFill>
            </a:endParaRPr>
          </a:p>
          <a:p>
            <a:pPr marL="0" indent="0">
              <a:buNone/>
            </a:pPr>
            <a:r>
              <a:rPr lang="en-US" b="1" dirty="0">
                <a:solidFill>
                  <a:schemeClr val="accent3"/>
                </a:solidFill>
              </a:rPr>
              <a:t>Detect </a:t>
            </a:r>
          </a:p>
          <a:p>
            <a:pPr lvl="1">
              <a:buFont typeface="Wingdings" panose="05000000000000000000" pitchFamily="2" charset="2"/>
              <a:buChar char="ü"/>
            </a:pPr>
            <a:r>
              <a:rPr lang="en-US" sz="1400" dirty="0">
                <a:solidFill>
                  <a:schemeClr val="tx1"/>
                </a:solidFill>
              </a:rPr>
              <a:t> iLO5 chip</a:t>
            </a:r>
          </a:p>
          <a:p>
            <a:pPr marL="0" indent="0">
              <a:buNone/>
            </a:pPr>
            <a:r>
              <a:rPr lang="en-US" b="1" dirty="0">
                <a:solidFill>
                  <a:schemeClr val="accent3"/>
                </a:solidFill>
              </a:rPr>
              <a:t>Protect </a:t>
            </a:r>
          </a:p>
          <a:p>
            <a:pPr lvl="1">
              <a:buFont typeface="Wingdings" panose="05000000000000000000" pitchFamily="2" charset="2"/>
              <a:buChar char="ü"/>
            </a:pPr>
            <a:r>
              <a:rPr lang="en-US" sz="1400" dirty="0">
                <a:solidFill>
                  <a:schemeClr val="tx1"/>
                </a:solidFill>
              </a:rPr>
              <a:t>Run-time detection</a:t>
            </a:r>
          </a:p>
          <a:p>
            <a:pPr lvl="1">
              <a:buFont typeface="Wingdings" panose="05000000000000000000" pitchFamily="2" charset="2"/>
              <a:buChar char="ü"/>
            </a:pPr>
            <a:r>
              <a:rPr lang="en-US" sz="1400" dirty="0">
                <a:solidFill>
                  <a:schemeClr val="tx1"/>
                </a:solidFill>
              </a:rPr>
              <a:t>Up to once every 24 hours</a:t>
            </a:r>
          </a:p>
          <a:p>
            <a:pPr marL="0" indent="0">
              <a:buNone/>
            </a:pPr>
            <a:r>
              <a:rPr lang="en-US" b="1" dirty="0">
                <a:solidFill>
                  <a:schemeClr val="accent3"/>
                </a:solidFill>
              </a:rPr>
              <a:t>Recover</a:t>
            </a:r>
          </a:p>
          <a:p>
            <a:pPr lvl="1">
              <a:buFont typeface="Wingdings" panose="05000000000000000000" pitchFamily="2" charset="2"/>
              <a:buChar char="ü"/>
            </a:pPr>
            <a:r>
              <a:rPr lang="en-US" sz="1400" dirty="0">
                <a:solidFill>
                  <a:schemeClr val="tx1"/>
                </a:solidFill>
              </a:rPr>
              <a:t>Restore to last known good state</a:t>
            </a:r>
          </a:p>
          <a:p>
            <a:pPr lvl="1">
              <a:buFont typeface="Wingdings" panose="05000000000000000000" pitchFamily="2" charset="2"/>
              <a:buChar char="ü"/>
            </a:pPr>
            <a:r>
              <a:rPr lang="en-US" sz="1400" dirty="0">
                <a:solidFill>
                  <a:schemeClr val="tx1"/>
                </a:solidFill>
              </a:rPr>
              <a:t>Restore to factory settings</a:t>
            </a:r>
          </a:p>
          <a:p>
            <a:pPr lvl="1">
              <a:buFont typeface="Wingdings" panose="05000000000000000000" pitchFamily="2" charset="2"/>
              <a:buChar char="ü"/>
            </a:pPr>
            <a:r>
              <a:rPr lang="en-US" sz="1400" dirty="0">
                <a:solidFill>
                  <a:schemeClr val="tx1"/>
                </a:solidFill>
              </a:rPr>
              <a:t>Take server offline</a:t>
            </a:r>
          </a:p>
          <a:p>
            <a:pPr marL="0" indent="0">
              <a:buNone/>
            </a:pPr>
            <a:endParaRPr lang="en-US" b="1" dirty="0">
              <a:solidFill>
                <a:schemeClr val="tx1"/>
              </a:solidFill>
            </a:endParaRPr>
          </a:p>
          <a:p>
            <a:pPr marL="0" indent="0">
              <a:buNone/>
            </a:pPr>
            <a:r>
              <a:rPr lang="en-US" b="1" dirty="0">
                <a:solidFill>
                  <a:schemeClr val="tx1"/>
                </a:solidFill>
              </a:rPr>
              <a:t>You need </a:t>
            </a:r>
            <a:r>
              <a:rPr lang="en-US" b="1" dirty="0" err="1">
                <a:solidFill>
                  <a:schemeClr val="tx1"/>
                </a:solidFill>
              </a:rPr>
              <a:t>iLO</a:t>
            </a:r>
            <a:r>
              <a:rPr lang="en-US" b="1" dirty="0">
                <a:solidFill>
                  <a:schemeClr val="tx1"/>
                </a:solidFill>
              </a:rPr>
              <a:t> Advanced!!!</a:t>
            </a:r>
          </a:p>
          <a:p>
            <a:pPr marL="0" indent="0">
              <a:buNone/>
            </a:pPr>
            <a:r>
              <a:rPr lang="en-US" b="1" dirty="0">
                <a:solidFill>
                  <a:schemeClr val="tx1"/>
                </a:solidFill>
              </a:rPr>
              <a:t>You need </a:t>
            </a:r>
            <a:r>
              <a:rPr lang="en-US" b="1" dirty="0" err="1">
                <a:solidFill>
                  <a:schemeClr val="tx1"/>
                </a:solidFill>
              </a:rPr>
              <a:t>iLO</a:t>
            </a:r>
            <a:r>
              <a:rPr lang="en-US" b="1" dirty="0">
                <a:solidFill>
                  <a:schemeClr val="tx1"/>
                </a:solidFill>
              </a:rPr>
              <a:t> Advanced!!!</a:t>
            </a:r>
          </a:p>
          <a:p>
            <a:pPr marL="0" indent="0">
              <a:buNone/>
            </a:pPr>
            <a:r>
              <a:rPr lang="en-US" b="1" dirty="0">
                <a:solidFill>
                  <a:schemeClr val="tx1"/>
                </a:solidFill>
              </a:rPr>
              <a:t>You need </a:t>
            </a:r>
            <a:r>
              <a:rPr lang="en-US" b="1" dirty="0" err="1">
                <a:solidFill>
                  <a:schemeClr val="tx1"/>
                </a:solidFill>
              </a:rPr>
              <a:t>iLO</a:t>
            </a:r>
            <a:r>
              <a:rPr lang="en-US" b="1" dirty="0">
                <a:solidFill>
                  <a:schemeClr val="tx1"/>
                </a:solidFill>
              </a:rPr>
              <a:t> Advanced!!!</a:t>
            </a:r>
          </a:p>
        </p:txBody>
      </p:sp>
      <p:sp>
        <p:nvSpPr>
          <p:cNvPr id="7" name="Oval 6"/>
          <p:cNvSpPr/>
          <p:nvPr/>
        </p:nvSpPr>
        <p:spPr bwMode="ltGray">
          <a:xfrm>
            <a:off x="9995876" y="3556000"/>
            <a:ext cx="457200" cy="4572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Tree>
    <p:extLst>
      <p:ext uri="{BB962C8B-B14F-4D97-AF65-F5344CB8AC3E}">
        <p14:creationId xmlns:p14="http://schemas.microsoft.com/office/powerpoint/2010/main" val="97633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US"/>
              <a:t>CONFIDENTIAL | AUTHORIZED</a:t>
            </a:r>
            <a:endParaRPr lang="en-US" dirty="0"/>
          </a:p>
        </p:txBody>
      </p:sp>
      <p:sp>
        <p:nvSpPr>
          <p:cNvPr id="3" name="Slide Number Placeholder 2"/>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14</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323" y="2008108"/>
            <a:ext cx="4146839" cy="3421142"/>
          </a:xfrm>
          <a:prstGeom prst="rect">
            <a:avLst/>
          </a:prstGeom>
        </p:spPr>
      </p:pic>
      <p:sp>
        <p:nvSpPr>
          <p:cNvPr id="5" name="TextBox 4"/>
          <p:cNvSpPr txBox="1"/>
          <p:nvPr/>
        </p:nvSpPr>
        <p:spPr>
          <a:xfrm>
            <a:off x="566805" y="2961292"/>
            <a:ext cx="2881246" cy="1542474"/>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600" dirty="0">
                <a:solidFill>
                  <a:srgbClr val="01A982"/>
                </a:solidFill>
                <a:latin typeface="MetricHPE Semibold" panose="020B0703030202060203" pitchFamily="34" charset="0"/>
              </a:rPr>
              <a:t>HPE Server Configuration Lock</a:t>
            </a:r>
          </a:p>
          <a:p>
            <a:pPr algn="ctr">
              <a:lnSpc>
                <a:spcPct val="90000"/>
              </a:lnSpc>
              <a:spcBef>
                <a:spcPts val="400"/>
              </a:spcBef>
            </a:pPr>
            <a:endParaRPr lang="en-US" sz="500" dirty="0">
              <a:solidFill>
                <a:srgbClr val="01A982"/>
              </a:solidFill>
              <a:latin typeface="MetricHPE Semibold" panose="020B0703030202060203" pitchFamily="34" charset="0"/>
            </a:endParaRPr>
          </a:p>
          <a:p>
            <a:pPr algn="ctr"/>
            <a:r>
              <a:rPr lang="en-US" sz="1100" dirty="0"/>
              <a:t>Server Configuration Lock protects systems in transit and when deployed in insecure locations such as retail stores, outdoor access points, IoT platforms and more. This ensures that customers’ systems shipped from one location to another are not vulnerable to attack in the supply chain.</a:t>
            </a:r>
            <a:endParaRPr lang="en-US" sz="1100" dirty="0">
              <a:latin typeface="MetricHPE Semibold" panose="020B0703030202060203" pitchFamily="34" charset="0"/>
            </a:endParaRPr>
          </a:p>
        </p:txBody>
      </p:sp>
      <p:sp>
        <p:nvSpPr>
          <p:cNvPr id="6" name="TextBox 5"/>
          <p:cNvSpPr txBox="1"/>
          <p:nvPr/>
        </p:nvSpPr>
        <p:spPr>
          <a:xfrm>
            <a:off x="8539230" y="2961292"/>
            <a:ext cx="2881246" cy="1542474"/>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600" dirty="0">
                <a:solidFill>
                  <a:srgbClr val="01A982"/>
                </a:solidFill>
                <a:latin typeface="MetricHPE Semibold" panose="020B0703030202060203" pitchFamily="34" charset="0"/>
              </a:rPr>
              <a:t>HPE Silicon Root of Trust</a:t>
            </a:r>
          </a:p>
          <a:p>
            <a:pPr algn="ctr">
              <a:lnSpc>
                <a:spcPct val="90000"/>
              </a:lnSpc>
              <a:spcBef>
                <a:spcPts val="400"/>
              </a:spcBef>
            </a:pPr>
            <a:endParaRPr lang="en-US" sz="500" dirty="0">
              <a:solidFill>
                <a:srgbClr val="01A982"/>
              </a:solidFill>
              <a:latin typeface="MetricHPE Semibold" panose="020B0703030202060203" pitchFamily="34" charset="0"/>
            </a:endParaRPr>
          </a:p>
          <a:p>
            <a:pPr algn="ctr"/>
            <a:r>
              <a:rPr lang="en-US" sz="1100" dirty="0"/>
              <a:t>Silicon Root of Trust anchors the BIOS and all other essential firmware of HPE ProLiant to an HPE-exclusive ASIC even before the server is built, creating an immutable fingerprint in the iLO silicon that must be exactly matched before the server will boot.</a:t>
            </a:r>
            <a:endParaRPr lang="en-US" sz="1100" dirty="0">
              <a:latin typeface="MetricHPE Semibold" panose="020B0703030202060203" pitchFamily="34" charset="0"/>
            </a:endParaRPr>
          </a:p>
        </p:txBody>
      </p:sp>
      <p:sp>
        <p:nvSpPr>
          <p:cNvPr id="7" name="TextBox 6"/>
          <p:cNvSpPr txBox="1"/>
          <p:nvPr/>
        </p:nvSpPr>
        <p:spPr>
          <a:xfrm>
            <a:off x="2486700" y="4821303"/>
            <a:ext cx="2881246" cy="1711751"/>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600" dirty="0">
                <a:solidFill>
                  <a:srgbClr val="01A982"/>
                </a:solidFill>
                <a:latin typeface="MetricHPE Semibold" panose="020B0703030202060203" pitchFamily="34" charset="0"/>
              </a:rPr>
              <a:t>HPE Server System Restore</a:t>
            </a:r>
          </a:p>
          <a:p>
            <a:pPr algn="ctr">
              <a:lnSpc>
                <a:spcPct val="90000"/>
              </a:lnSpc>
              <a:spcBef>
                <a:spcPts val="400"/>
              </a:spcBef>
            </a:pPr>
            <a:endParaRPr lang="en-US" sz="500" dirty="0">
              <a:solidFill>
                <a:srgbClr val="01A982"/>
              </a:solidFill>
              <a:latin typeface="MetricHPE Semibold" panose="020B0703030202060203" pitchFamily="34" charset="0"/>
            </a:endParaRPr>
          </a:p>
          <a:p>
            <a:pPr algn="ctr"/>
            <a:r>
              <a:rPr lang="en-US" sz="1100" dirty="0"/>
              <a:t>Server System Restore provides </a:t>
            </a:r>
            <a:r>
              <a:rPr lang="en-US" sz="1100" b="1" u="sng" dirty="0"/>
              <a:t>automated recovery </a:t>
            </a:r>
            <a:r>
              <a:rPr lang="en-US" sz="1100" dirty="0"/>
              <a:t>from a security event, including restoration of validated firmware, and facilitating recovery of operating system, application and data connections. This provides a fast path to bring a server back online and into normal operations.</a:t>
            </a:r>
            <a:endParaRPr lang="en-US" dirty="0">
              <a:latin typeface="MetricHPE Semibold" panose="020B0703030202060203" pitchFamily="34" charset="0"/>
            </a:endParaRPr>
          </a:p>
        </p:txBody>
      </p:sp>
      <p:sp>
        <p:nvSpPr>
          <p:cNvPr id="8" name="TextBox 7"/>
          <p:cNvSpPr txBox="1"/>
          <p:nvPr/>
        </p:nvSpPr>
        <p:spPr>
          <a:xfrm>
            <a:off x="6601500" y="4827348"/>
            <a:ext cx="2881246" cy="1373196"/>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600" dirty="0">
                <a:solidFill>
                  <a:srgbClr val="01A982"/>
                </a:solidFill>
                <a:latin typeface="MetricHPE Semibold" panose="020B0703030202060203" pitchFamily="34" charset="0"/>
              </a:rPr>
              <a:t>HPE One Button Secure Erase</a:t>
            </a:r>
          </a:p>
          <a:p>
            <a:pPr algn="ctr">
              <a:lnSpc>
                <a:spcPct val="90000"/>
              </a:lnSpc>
              <a:spcBef>
                <a:spcPts val="400"/>
              </a:spcBef>
            </a:pPr>
            <a:endParaRPr lang="en-US" sz="500" dirty="0">
              <a:solidFill>
                <a:srgbClr val="01A982"/>
              </a:solidFill>
              <a:latin typeface="MetricHPE Semibold" panose="020B0703030202060203" pitchFamily="34" charset="0"/>
            </a:endParaRPr>
          </a:p>
          <a:p>
            <a:pPr algn="ctr"/>
            <a:r>
              <a:rPr lang="en-US" sz="1100" dirty="0"/>
              <a:t>One Button Secure Erase provides simple, safeguarded removal of passwords, configuration settings and data from a server being repurposed or retired, preventing inadvertent access to previously secured information.</a:t>
            </a:r>
            <a:endParaRPr lang="en-US" sz="1100" dirty="0">
              <a:latin typeface="MetricHPE Semibold" panose="020B0703030202060203" pitchFamily="34" charset="0"/>
            </a:endParaRPr>
          </a:p>
        </p:txBody>
      </p:sp>
      <p:sp>
        <p:nvSpPr>
          <p:cNvPr id="9" name="TextBox 8"/>
          <p:cNvSpPr txBox="1"/>
          <p:nvPr/>
        </p:nvSpPr>
        <p:spPr>
          <a:xfrm>
            <a:off x="2223386" y="1250721"/>
            <a:ext cx="3407873" cy="1203919"/>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600" dirty="0">
                <a:solidFill>
                  <a:srgbClr val="01A982"/>
                </a:solidFill>
                <a:latin typeface="MetricHPE Semibold" panose="020B0703030202060203" pitchFamily="34" charset="0"/>
              </a:rPr>
              <a:t>HPE Chassis Intrusion Detection Switch</a:t>
            </a:r>
          </a:p>
          <a:p>
            <a:pPr algn="ctr">
              <a:lnSpc>
                <a:spcPct val="90000"/>
              </a:lnSpc>
              <a:spcBef>
                <a:spcPts val="400"/>
              </a:spcBef>
            </a:pPr>
            <a:endParaRPr lang="en-US" sz="500" dirty="0">
              <a:solidFill>
                <a:srgbClr val="01A982"/>
              </a:solidFill>
              <a:latin typeface="MetricHPE Semibold" panose="020B0703030202060203" pitchFamily="34" charset="0"/>
            </a:endParaRPr>
          </a:p>
          <a:p>
            <a:pPr algn="ctr"/>
            <a:r>
              <a:rPr lang="en-US" sz="1100" dirty="0"/>
              <a:t>Will detect any physical intrusion attempts and will log event.  Audit events are logged even if there is no power to the system thus providing that ability to know if there were any attempts to open the lid during transit</a:t>
            </a:r>
            <a:endParaRPr lang="en-US" sz="1100" dirty="0">
              <a:latin typeface="MetricHPE Semibold" panose="020B0703030202060203" pitchFamily="34" charset="0"/>
            </a:endParaRPr>
          </a:p>
        </p:txBody>
      </p:sp>
      <p:sp>
        <p:nvSpPr>
          <p:cNvPr id="10" name="TextBox 9"/>
          <p:cNvSpPr txBox="1"/>
          <p:nvPr/>
        </p:nvSpPr>
        <p:spPr>
          <a:xfrm>
            <a:off x="6527985" y="1250721"/>
            <a:ext cx="3028275" cy="1542474"/>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600" dirty="0">
                <a:solidFill>
                  <a:srgbClr val="01A982"/>
                </a:solidFill>
                <a:latin typeface="MetricHPE Semibold" panose="020B0703030202060203" pitchFamily="34" charset="0"/>
              </a:rPr>
              <a:t>Marsh Cyber Catalyst Designation</a:t>
            </a:r>
          </a:p>
          <a:p>
            <a:pPr algn="ctr">
              <a:lnSpc>
                <a:spcPct val="90000"/>
              </a:lnSpc>
              <a:spcBef>
                <a:spcPts val="400"/>
              </a:spcBef>
            </a:pPr>
            <a:endParaRPr lang="en-US" sz="500" dirty="0">
              <a:solidFill>
                <a:srgbClr val="01A982"/>
              </a:solidFill>
              <a:latin typeface="MetricHPE Semibold" panose="020B0703030202060203" pitchFamily="34" charset="0"/>
            </a:endParaRPr>
          </a:p>
          <a:p>
            <a:pPr algn="ctr"/>
            <a:r>
              <a:rPr lang="en-US" sz="1100" dirty="0"/>
              <a:t>A cyber tech evaluation program by Marsh that identifies solutions that they consider effective in reducing cyber risk.  Cyber Catalyst designations qualify for enhanced terms and conditions on individually negotiated cyber insurance policies from participating insurers.</a:t>
            </a:r>
            <a:endParaRPr lang="en-US" sz="1100" dirty="0">
              <a:latin typeface="MetricHPE Semibold" panose="020B0703030202060203" pitchFamily="34" charset="0"/>
            </a:endParaRPr>
          </a:p>
        </p:txBody>
      </p:sp>
      <p:sp>
        <p:nvSpPr>
          <p:cNvPr id="11" name="Title 9"/>
          <p:cNvSpPr txBox="1">
            <a:spLocks/>
          </p:cNvSpPr>
          <p:nvPr/>
        </p:nvSpPr>
        <p:spPr>
          <a:xfrm>
            <a:off x="285743" y="391852"/>
            <a:ext cx="11430000" cy="401362"/>
          </a:xfrm>
          <a:prstGeom prst="rect">
            <a:avLst/>
          </a:prstGeom>
        </p:spPr>
        <p:txBody>
          <a:bodyPr/>
          <a:lst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a:lstStyle>
          <a:p>
            <a:r>
              <a:rPr lang="en-US"/>
              <a:t>HPE Security unique differentiators </a:t>
            </a:r>
            <a:endParaRPr lang="en-US" dirty="0"/>
          </a:p>
        </p:txBody>
      </p:sp>
    </p:spTree>
    <p:extLst>
      <p:ext uri="{BB962C8B-B14F-4D97-AF65-F5344CB8AC3E}">
        <p14:creationId xmlns:p14="http://schemas.microsoft.com/office/powerpoint/2010/main" val="40319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62" r="23949"/>
          <a:stretch/>
        </p:blipFill>
        <p:spPr bwMode="auto">
          <a:xfrm>
            <a:off x="944802" y="3585114"/>
            <a:ext cx="1028828"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4" name="Rectangle 83"/>
          <p:cNvSpPr/>
          <p:nvPr/>
        </p:nvSpPr>
        <p:spPr bwMode="ltGray">
          <a:xfrm>
            <a:off x="763434" y="2527803"/>
            <a:ext cx="3324867" cy="2743200"/>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48" name="Title 1"/>
          <p:cNvSpPr txBox="1">
            <a:spLocks/>
          </p:cNvSpPr>
          <p:nvPr/>
        </p:nvSpPr>
        <p:spPr>
          <a:xfrm>
            <a:off x="611512" y="458749"/>
            <a:ext cx="8170489" cy="7352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3600" dirty="0">
                <a:latin typeface="MetricHPE" panose="020B0503030202060203" pitchFamily="34" charset="0"/>
              </a:rPr>
              <a:t>HPE Smart Buy Express iLO Advanced</a:t>
            </a:r>
          </a:p>
          <a:p>
            <a:endParaRPr lang="en-US" sz="3600" dirty="0">
              <a:latin typeface="MetricHPE" panose="020B0503030202060203" pitchFamily="34" charset="0"/>
            </a:endParaRPr>
          </a:p>
        </p:txBody>
      </p:sp>
      <p:sp>
        <p:nvSpPr>
          <p:cNvPr id="49" name="TextBox 48"/>
          <p:cNvSpPr txBox="1"/>
          <p:nvPr/>
        </p:nvSpPr>
        <p:spPr>
          <a:xfrm>
            <a:off x="637336" y="1013353"/>
            <a:ext cx="8277689" cy="420872"/>
          </a:xfrm>
          <a:prstGeom prst="rect">
            <a:avLst/>
          </a:prstGeom>
          <a:noFill/>
        </p:spPr>
        <p:txBody>
          <a:bodyPr wrap="square" lIns="0" tIns="0" rIns="0" bIns="0" rtlCol="0">
            <a:noAutofit/>
          </a:bodyPr>
          <a:lstStyle/>
          <a:p>
            <a:pPr>
              <a:lnSpc>
                <a:spcPct val="90000"/>
              </a:lnSpc>
            </a:pPr>
            <a:r>
              <a:rPr lang="en-US" sz="1500" dirty="0">
                <a:latin typeface="MetricHPE Light" panose="020B0303030202060203" pitchFamily="34" charset="0"/>
              </a:rPr>
              <a:t>iLO Advanced 1 year &amp; 3 year physical license SKU’s are now available on the new FY20 Q4 SBE flyer</a:t>
            </a:r>
            <a:endParaRPr lang="en-US" sz="1500" dirty="0">
              <a:latin typeface="MetricHPE" panose="020B0503030202060203" pitchFamily="34" charset="0"/>
            </a:endParaRPr>
          </a:p>
          <a:p>
            <a:pPr>
              <a:lnSpc>
                <a:spcPct val="90000"/>
              </a:lnSpc>
            </a:pPr>
            <a:endParaRPr lang="en-US" sz="1500" b="1" dirty="0">
              <a:latin typeface="MetricHPE" panose="020B0503030202060203" pitchFamily="34" charset="0"/>
            </a:endParaRPr>
          </a:p>
        </p:txBody>
      </p:sp>
      <p:sp>
        <p:nvSpPr>
          <p:cNvPr id="2" name="Rectangle 1"/>
          <p:cNvSpPr/>
          <p:nvPr/>
        </p:nvSpPr>
        <p:spPr>
          <a:xfrm>
            <a:off x="1981007" y="6249073"/>
            <a:ext cx="8388870" cy="307777"/>
          </a:xfrm>
          <a:prstGeom prst="rect">
            <a:avLst/>
          </a:prstGeom>
        </p:spPr>
        <p:txBody>
          <a:bodyPr wrap="square">
            <a:spAutoFit/>
          </a:bodyPr>
          <a:lstStyle/>
          <a:p>
            <a:r>
              <a:rPr lang="en-US" sz="1400" b="1" dirty="0">
                <a:solidFill>
                  <a:schemeClr val="accent1"/>
                </a:solidFill>
                <a:latin typeface="MetricHPE" panose="020B0503030202060203" pitchFamily="34" charset="0"/>
              </a:rPr>
              <a:t>*</a:t>
            </a:r>
            <a:r>
              <a:rPr lang="en-US" sz="1400" b="1" dirty="0">
                <a:latin typeface="MetricHPE" panose="020B0503030202060203" pitchFamily="34" charset="0"/>
              </a:rPr>
              <a:t> Pricing show is expected savings &amp; is subject to change. Contact your reseller or distributor for actual pricing.</a:t>
            </a:r>
            <a:endParaRPr lang="en-US" dirty="0"/>
          </a:p>
        </p:txBody>
      </p:sp>
      <p:sp>
        <p:nvSpPr>
          <p:cNvPr id="25" name="TextBox 24"/>
          <p:cNvSpPr txBox="1"/>
          <p:nvPr/>
        </p:nvSpPr>
        <p:spPr>
          <a:xfrm>
            <a:off x="0" y="1543022"/>
            <a:ext cx="12192000" cy="445807"/>
          </a:xfrm>
          <a:prstGeom prst="rect">
            <a:avLst/>
          </a:prstGeom>
          <a:solidFill>
            <a:srgbClr val="01A982"/>
          </a:solidFill>
        </p:spPr>
        <p:txBody>
          <a:bodyPr wrap="square" lIns="0" tIns="0" rIns="0" bIns="0" rtlCol="0" anchor="ctr">
            <a:noAutofit/>
          </a:bodyPr>
          <a:lstStyle/>
          <a:p>
            <a:pPr algn="ctr">
              <a:lnSpc>
                <a:spcPct val="90000"/>
              </a:lnSpc>
            </a:pPr>
            <a:r>
              <a:rPr lang="en-US" sz="2800" b="1" dirty="0">
                <a:solidFill>
                  <a:schemeClr val="bg1"/>
                </a:solidFill>
              </a:rPr>
              <a:t>Average savings of 43% on HPE iLO Advanced SBE offerings</a:t>
            </a:r>
            <a:endParaRPr lang="en-US" sz="2800" dirty="0">
              <a:solidFill>
                <a:schemeClr val="bg1"/>
              </a:solidFill>
            </a:endParaRPr>
          </a:p>
        </p:txBody>
      </p:sp>
      <p:sp>
        <p:nvSpPr>
          <p:cNvPr id="51" name="Rectangle 50"/>
          <p:cNvSpPr/>
          <p:nvPr/>
        </p:nvSpPr>
        <p:spPr bwMode="ltGray">
          <a:xfrm>
            <a:off x="2202865" y="4183943"/>
            <a:ext cx="1752856" cy="343195"/>
          </a:xfrm>
          <a:prstGeom prst="rect">
            <a:avLst/>
          </a:prstGeom>
          <a:solidFill>
            <a:schemeClr val="tx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tx1"/>
                </a:solidFill>
              </a:rPr>
              <a:t>E6U59ABE </a:t>
            </a:r>
            <a:r>
              <a:rPr lang="en-US" dirty="0">
                <a:solidFill>
                  <a:schemeClr val="tx1"/>
                </a:solidFill>
              </a:rPr>
              <a:t> </a:t>
            </a:r>
            <a:endParaRPr lang="en-US" b="1" dirty="0">
              <a:solidFill>
                <a:schemeClr val="tx1"/>
              </a:solidFill>
              <a:latin typeface="MetricHPE" panose="020B0503030202060203" pitchFamily="34" charset="0"/>
            </a:endParaRPr>
          </a:p>
        </p:txBody>
      </p:sp>
      <p:sp>
        <p:nvSpPr>
          <p:cNvPr id="52" name="Rectangle 51"/>
          <p:cNvSpPr/>
          <p:nvPr/>
        </p:nvSpPr>
        <p:spPr bwMode="ltGray">
          <a:xfrm>
            <a:off x="953124" y="2618778"/>
            <a:ext cx="3027799" cy="71436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HPE iLO Advanced 1-svr </a:t>
            </a:r>
            <a:r>
              <a:rPr lang="en-US" sz="1600" b="1" dirty="0">
                <a:solidFill>
                  <a:schemeClr val="accent3"/>
                </a:solidFill>
              </a:rPr>
              <a:t>Electronic License </a:t>
            </a:r>
            <a:r>
              <a:rPr lang="en-US" sz="1600" b="1" dirty="0">
                <a:solidFill>
                  <a:schemeClr val="tx1"/>
                </a:solidFill>
              </a:rPr>
              <a:t>1 year support</a:t>
            </a:r>
          </a:p>
        </p:txBody>
      </p:sp>
      <p:sp>
        <p:nvSpPr>
          <p:cNvPr id="53" name="Rectangle 52"/>
          <p:cNvSpPr/>
          <p:nvPr/>
        </p:nvSpPr>
        <p:spPr>
          <a:xfrm>
            <a:off x="2405112" y="3381636"/>
            <a:ext cx="1271502" cy="969496"/>
          </a:xfrm>
          <a:prstGeom prst="rect">
            <a:avLst/>
          </a:prstGeom>
        </p:spPr>
        <p:txBody>
          <a:bodyPr wrap="none">
            <a:spAutoFit/>
          </a:bodyPr>
          <a:lstStyle/>
          <a:p>
            <a:pPr algn="ctr"/>
            <a:r>
              <a:rPr lang="en-US" sz="3200" dirty="0">
                <a:solidFill>
                  <a:srgbClr val="4D4D4D"/>
                </a:solidFill>
                <a:latin typeface="Calibri" panose="020F0502020204030204" pitchFamily="34" charset="0"/>
              </a:rPr>
              <a:t> </a:t>
            </a:r>
            <a:r>
              <a:rPr lang="en-US" sz="3200" b="1" dirty="0">
                <a:solidFill>
                  <a:srgbClr val="01A982"/>
                </a:solidFill>
                <a:latin typeface="MetricHPE" panose="020B0503030202060203" pitchFamily="34" charset="0"/>
              </a:rPr>
              <a:t>$</a:t>
            </a:r>
            <a:r>
              <a:rPr lang="en-US" sz="3200" b="1" dirty="0">
                <a:solidFill>
                  <a:srgbClr val="01A982"/>
                </a:solidFill>
              </a:rPr>
              <a:t>229</a:t>
            </a:r>
            <a:r>
              <a:rPr lang="en-US" sz="3200" b="1" dirty="0">
                <a:solidFill>
                  <a:srgbClr val="01A982"/>
                </a:solidFill>
                <a:latin typeface="MetricHPE" panose="020B0503030202060203" pitchFamily="34" charset="0"/>
              </a:rPr>
              <a:t>*</a:t>
            </a:r>
          </a:p>
          <a:p>
            <a:endParaRPr lang="en-US" sz="500" b="1" dirty="0">
              <a:solidFill>
                <a:prstClr val="black"/>
              </a:solidFill>
              <a:latin typeface="MetricHPE" panose="020B0503030202060203" pitchFamily="34" charset="0"/>
            </a:endParaRPr>
          </a:p>
          <a:p>
            <a:r>
              <a:rPr lang="en-US" sz="2000" b="1" dirty="0">
                <a:solidFill>
                  <a:prstClr val="black"/>
                </a:solidFill>
                <a:latin typeface="MetricHPE" panose="020B0503030202060203" pitchFamily="34" charset="0"/>
              </a:rPr>
              <a:t> </a:t>
            </a:r>
          </a:p>
        </p:txBody>
      </p:sp>
      <p:sp>
        <p:nvSpPr>
          <p:cNvPr id="55" name="TextBox 54"/>
          <p:cNvSpPr txBox="1"/>
          <p:nvPr/>
        </p:nvSpPr>
        <p:spPr>
          <a:xfrm>
            <a:off x="2232097" y="3777463"/>
            <a:ext cx="447922" cy="300965"/>
          </a:xfrm>
          <a:prstGeom prst="rect">
            <a:avLst/>
          </a:prstGeom>
          <a:noFill/>
        </p:spPr>
        <p:txBody>
          <a:bodyPr wrap="square" lIns="0" tIns="0" rIns="0" bIns="0" rtlCol="0">
            <a:noAutofit/>
          </a:bodyPr>
          <a:lstStyle/>
          <a:p>
            <a:pPr>
              <a:lnSpc>
                <a:spcPct val="90000"/>
              </a:lnSpc>
            </a:pPr>
            <a:endParaRPr lang="en-US" sz="1266" b="1" dirty="0">
              <a:latin typeface="MetricHPE" panose="020B0503030202060203" pitchFamily="34" charset="0"/>
            </a:endParaRPr>
          </a:p>
        </p:txBody>
      </p:sp>
      <p:sp>
        <p:nvSpPr>
          <p:cNvPr id="56" name="Rectangle 55"/>
          <p:cNvSpPr/>
          <p:nvPr/>
        </p:nvSpPr>
        <p:spPr>
          <a:xfrm>
            <a:off x="2557208" y="3866384"/>
            <a:ext cx="1035861" cy="261610"/>
          </a:xfrm>
          <a:prstGeom prst="rect">
            <a:avLst/>
          </a:prstGeom>
        </p:spPr>
        <p:txBody>
          <a:bodyPr wrap="none">
            <a:spAutoFit/>
          </a:bodyPr>
          <a:lstStyle/>
          <a:p>
            <a:pPr algn="ctr"/>
            <a:r>
              <a:rPr lang="en-US" sz="1100" b="1" dirty="0">
                <a:latin typeface="MetricHPE" panose="020B0503030202060203" pitchFamily="34" charset="0"/>
              </a:rPr>
              <a:t>List Price </a:t>
            </a:r>
            <a:r>
              <a:rPr lang="en-US" sz="1100" b="1" strike="sngStrike" dirty="0">
                <a:latin typeface="MetricHPE" panose="020B0503030202060203" pitchFamily="34" charset="0"/>
              </a:rPr>
              <a:t>$399</a:t>
            </a:r>
          </a:p>
        </p:txBody>
      </p:sp>
      <p:sp>
        <p:nvSpPr>
          <p:cNvPr id="54" name="Rectangle 53"/>
          <p:cNvSpPr/>
          <p:nvPr/>
        </p:nvSpPr>
        <p:spPr>
          <a:xfrm>
            <a:off x="2141439" y="4617036"/>
            <a:ext cx="1867397" cy="341632"/>
          </a:xfrm>
          <a:prstGeom prst="rect">
            <a:avLst/>
          </a:prstGeom>
        </p:spPr>
        <p:txBody>
          <a:bodyPr wrap="square">
            <a:spAutoFit/>
          </a:bodyPr>
          <a:lstStyle/>
          <a:p>
            <a:pPr algn="ctr">
              <a:lnSpc>
                <a:spcPct val="90000"/>
              </a:lnSpc>
            </a:pPr>
            <a:r>
              <a:rPr lang="en-US" b="1" dirty="0">
                <a:solidFill>
                  <a:schemeClr val="accent3"/>
                </a:solidFill>
                <a:latin typeface="MetricHPE" panose="020B0503030202060203" pitchFamily="34" charset="0"/>
              </a:rPr>
              <a:t>43% SAVINGS</a:t>
            </a:r>
          </a:p>
        </p:txBody>
      </p:sp>
      <p:pic>
        <p:nvPicPr>
          <p:cNvPr id="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62" r="23949"/>
          <a:stretch/>
        </p:blipFill>
        <p:spPr bwMode="auto">
          <a:xfrm>
            <a:off x="4621589" y="3585114"/>
            <a:ext cx="1028828"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9" name="Rectangle 58"/>
          <p:cNvSpPr/>
          <p:nvPr/>
        </p:nvSpPr>
        <p:spPr bwMode="ltGray">
          <a:xfrm>
            <a:off x="4440221" y="2527803"/>
            <a:ext cx="3324867" cy="2743200"/>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60" name="Rectangle 59"/>
          <p:cNvSpPr/>
          <p:nvPr/>
        </p:nvSpPr>
        <p:spPr bwMode="ltGray">
          <a:xfrm>
            <a:off x="5879652" y="4183943"/>
            <a:ext cx="1752856" cy="343195"/>
          </a:xfrm>
          <a:prstGeom prst="rect">
            <a:avLst/>
          </a:prstGeom>
          <a:solidFill>
            <a:schemeClr val="tx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tx1"/>
                </a:solidFill>
              </a:rPr>
              <a:t>512485-B21 </a:t>
            </a:r>
            <a:r>
              <a:rPr lang="en-US" dirty="0">
                <a:solidFill>
                  <a:schemeClr val="tx1"/>
                </a:solidFill>
              </a:rPr>
              <a:t> </a:t>
            </a:r>
            <a:endParaRPr lang="en-US" b="1" dirty="0">
              <a:solidFill>
                <a:schemeClr val="tx1"/>
              </a:solidFill>
              <a:latin typeface="MetricHPE" panose="020B0503030202060203" pitchFamily="34" charset="0"/>
            </a:endParaRPr>
          </a:p>
        </p:txBody>
      </p:sp>
      <p:sp>
        <p:nvSpPr>
          <p:cNvPr id="61" name="Rectangle 60"/>
          <p:cNvSpPr/>
          <p:nvPr/>
        </p:nvSpPr>
        <p:spPr bwMode="ltGray">
          <a:xfrm>
            <a:off x="4629911" y="2618778"/>
            <a:ext cx="3027799" cy="71436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HPE iLO Advanced 1-svr </a:t>
            </a:r>
            <a:r>
              <a:rPr lang="en-US" sz="1600" b="1" dirty="0">
                <a:solidFill>
                  <a:schemeClr val="accent3"/>
                </a:solidFill>
              </a:rPr>
              <a:t>Physical License </a:t>
            </a:r>
            <a:r>
              <a:rPr lang="en-US" sz="1600" b="1" dirty="0">
                <a:solidFill>
                  <a:schemeClr val="tx1"/>
                </a:solidFill>
              </a:rPr>
              <a:t>1 year support</a:t>
            </a:r>
          </a:p>
        </p:txBody>
      </p:sp>
      <p:sp>
        <p:nvSpPr>
          <p:cNvPr id="62" name="Rectangle 61"/>
          <p:cNvSpPr/>
          <p:nvPr/>
        </p:nvSpPr>
        <p:spPr>
          <a:xfrm>
            <a:off x="6077507" y="3381636"/>
            <a:ext cx="1280287" cy="969496"/>
          </a:xfrm>
          <a:prstGeom prst="rect">
            <a:avLst/>
          </a:prstGeom>
        </p:spPr>
        <p:txBody>
          <a:bodyPr wrap="none">
            <a:spAutoFit/>
          </a:bodyPr>
          <a:lstStyle/>
          <a:p>
            <a:pPr algn="ctr"/>
            <a:r>
              <a:rPr lang="en-US" sz="3200" dirty="0">
                <a:solidFill>
                  <a:srgbClr val="4D4D4D"/>
                </a:solidFill>
                <a:latin typeface="Calibri" panose="020F0502020204030204" pitchFamily="34" charset="0"/>
              </a:rPr>
              <a:t> </a:t>
            </a:r>
            <a:r>
              <a:rPr lang="en-US" sz="3200" b="1" dirty="0">
                <a:solidFill>
                  <a:srgbClr val="01A982"/>
                </a:solidFill>
                <a:latin typeface="MetricHPE" panose="020B0503030202060203" pitchFamily="34" charset="0"/>
              </a:rPr>
              <a:t>$</a:t>
            </a:r>
            <a:r>
              <a:rPr lang="en-US" sz="3200" b="1" dirty="0">
                <a:solidFill>
                  <a:srgbClr val="01A982"/>
                </a:solidFill>
              </a:rPr>
              <a:t>227</a:t>
            </a:r>
            <a:r>
              <a:rPr lang="en-US" sz="3200" b="1" dirty="0">
                <a:solidFill>
                  <a:srgbClr val="01A982"/>
                </a:solidFill>
                <a:latin typeface="MetricHPE" panose="020B0503030202060203" pitchFamily="34" charset="0"/>
              </a:rPr>
              <a:t>*</a:t>
            </a:r>
          </a:p>
          <a:p>
            <a:endParaRPr lang="en-US" sz="500" b="1" dirty="0">
              <a:solidFill>
                <a:prstClr val="black"/>
              </a:solidFill>
              <a:latin typeface="MetricHPE" panose="020B0503030202060203" pitchFamily="34" charset="0"/>
            </a:endParaRPr>
          </a:p>
          <a:p>
            <a:r>
              <a:rPr lang="en-US" sz="2000" b="1" dirty="0">
                <a:solidFill>
                  <a:prstClr val="black"/>
                </a:solidFill>
                <a:latin typeface="MetricHPE" panose="020B0503030202060203" pitchFamily="34" charset="0"/>
              </a:rPr>
              <a:t> </a:t>
            </a:r>
          </a:p>
        </p:txBody>
      </p:sp>
      <p:sp>
        <p:nvSpPr>
          <p:cNvPr id="64" name="TextBox 63"/>
          <p:cNvSpPr txBox="1"/>
          <p:nvPr/>
        </p:nvSpPr>
        <p:spPr>
          <a:xfrm>
            <a:off x="5908884" y="3777463"/>
            <a:ext cx="447922" cy="300965"/>
          </a:xfrm>
          <a:prstGeom prst="rect">
            <a:avLst/>
          </a:prstGeom>
          <a:noFill/>
        </p:spPr>
        <p:txBody>
          <a:bodyPr wrap="square" lIns="0" tIns="0" rIns="0" bIns="0" rtlCol="0">
            <a:noAutofit/>
          </a:bodyPr>
          <a:lstStyle/>
          <a:p>
            <a:pPr>
              <a:lnSpc>
                <a:spcPct val="90000"/>
              </a:lnSpc>
            </a:pPr>
            <a:endParaRPr lang="en-US" sz="1266" b="1" dirty="0">
              <a:latin typeface="MetricHPE" panose="020B0503030202060203" pitchFamily="34" charset="0"/>
            </a:endParaRPr>
          </a:p>
        </p:txBody>
      </p:sp>
      <p:sp>
        <p:nvSpPr>
          <p:cNvPr id="65" name="Rectangle 64"/>
          <p:cNvSpPr/>
          <p:nvPr/>
        </p:nvSpPr>
        <p:spPr>
          <a:xfrm>
            <a:off x="6233995" y="3866384"/>
            <a:ext cx="1035861" cy="261610"/>
          </a:xfrm>
          <a:prstGeom prst="rect">
            <a:avLst/>
          </a:prstGeom>
        </p:spPr>
        <p:txBody>
          <a:bodyPr wrap="none">
            <a:spAutoFit/>
          </a:bodyPr>
          <a:lstStyle/>
          <a:p>
            <a:pPr algn="ctr"/>
            <a:r>
              <a:rPr lang="en-US" sz="1100" b="1" dirty="0">
                <a:latin typeface="MetricHPE" panose="020B0503030202060203" pitchFamily="34" charset="0"/>
              </a:rPr>
              <a:t>List Price </a:t>
            </a:r>
            <a:r>
              <a:rPr lang="en-US" sz="1100" b="1" strike="sngStrike" dirty="0">
                <a:latin typeface="MetricHPE" panose="020B0503030202060203" pitchFamily="34" charset="0"/>
              </a:rPr>
              <a:t>$399</a:t>
            </a:r>
          </a:p>
        </p:txBody>
      </p:sp>
      <p:sp>
        <p:nvSpPr>
          <p:cNvPr id="66" name="Rectangle 65"/>
          <p:cNvSpPr/>
          <p:nvPr/>
        </p:nvSpPr>
        <p:spPr>
          <a:xfrm>
            <a:off x="5818226" y="4617036"/>
            <a:ext cx="1867397" cy="341632"/>
          </a:xfrm>
          <a:prstGeom prst="rect">
            <a:avLst/>
          </a:prstGeom>
        </p:spPr>
        <p:txBody>
          <a:bodyPr wrap="square">
            <a:spAutoFit/>
          </a:bodyPr>
          <a:lstStyle/>
          <a:p>
            <a:pPr algn="ctr">
              <a:lnSpc>
                <a:spcPct val="90000"/>
              </a:lnSpc>
            </a:pPr>
            <a:r>
              <a:rPr lang="en-US" b="1" dirty="0">
                <a:solidFill>
                  <a:schemeClr val="accent3"/>
                </a:solidFill>
                <a:latin typeface="MetricHPE" panose="020B0503030202060203" pitchFamily="34" charset="0"/>
              </a:rPr>
              <a:t>43% SAVINGS</a:t>
            </a:r>
          </a:p>
        </p:txBody>
      </p:sp>
      <p:pic>
        <p:nvPicPr>
          <p:cNvPr id="7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62" r="23949"/>
          <a:stretch/>
        </p:blipFill>
        <p:spPr bwMode="auto">
          <a:xfrm>
            <a:off x="8294081" y="3585114"/>
            <a:ext cx="1028828"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9" name="Rectangle 78"/>
          <p:cNvSpPr/>
          <p:nvPr/>
        </p:nvSpPr>
        <p:spPr bwMode="ltGray">
          <a:xfrm>
            <a:off x="8112713" y="2527803"/>
            <a:ext cx="3324867" cy="2743200"/>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93" name="Rectangle 92"/>
          <p:cNvSpPr/>
          <p:nvPr/>
        </p:nvSpPr>
        <p:spPr bwMode="ltGray">
          <a:xfrm>
            <a:off x="9552144" y="4183943"/>
            <a:ext cx="1752856" cy="343195"/>
          </a:xfrm>
          <a:prstGeom prst="rect">
            <a:avLst/>
          </a:prstGeom>
          <a:solidFill>
            <a:schemeClr val="tx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tx1"/>
                </a:solidFill>
              </a:rPr>
              <a:t>BD505A </a:t>
            </a:r>
            <a:r>
              <a:rPr lang="en-US" dirty="0">
                <a:solidFill>
                  <a:schemeClr val="tx1"/>
                </a:solidFill>
              </a:rPr>
              <a:t> </a:t>
            </a:r>
            <a:endParaRPr lang="en-US" b="1" dirty="0">
              <a:solidFill>
                <a:schemeClr val="tx1"/>
              </a:solidFill>
              <a:latin typeface="MetricHPE" panose="020B0503030202060203" pitchFamily="34" charset="0"/>
            </a:endParaRPr>
          </a:p>
        </p:txBody>
      </p:sp>
      <p:sp>
        <p:nvSpPr>
          <p:cNvPr id="94" name="Rectangle 93"/>
          <p:cNvSpPr/>
          <p:nvPr/>
        </p:nvSpPr>
        <p:spPr bwMode="ltGray">
          <a:xfrm>
            <a:off x="8302403" y="2618778"/>
            <a:ext cx="3027799" cy="71436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HPE iLO Advanced 1-svr </a:t>
            </a:r>
            <a:r>
              <a:rPr lang="en-US" sz="1600" b="1" dirty="0">
                <a:solidFill>
                  <a:schemeClr val="accent3"/>
                </a:solidFill>
              </a:rPr>
              <a:t>Physical License </a:t>
            </a:r>
            <a:r>
              <a:rPr lang="en-US" sz="1600" b="1" dirty="0">
                <a:solidFill>
                  <a:schemeClr val="accent6"/>
                </a:solidFill>
              </a:rPr>
              <a:t>3 year </a:t>
            </a:r>
            <a:r>
              <a:rPr lang="en-US" sz="1600" b="1" dirty="0">
                <a:solidFill>
                  <a:schemeClr val="tx1"/>
                </a:solidFill>
              </a:rPr>
              <a:t>support</a:t>
            </a:r>
          </a:p>
        </p:txBody>
      </p:sp>
      <p:sp>
        <p:nvSpPr>
          <p:cNvPr id="95" name="Rectangle 94"/>
          <p:cNvSpPr/>
          <p:nvPr/>
        </p:nvSpPr>
        <p:spPr>
          <a:xfrm>
            <a:off x="9754390" y="3381636"/>
            <a:ext cx="1271503" cy="969496"/>
          </a:xfrm>
          <a:prstGeom prst="rect">
            <a:avLst/>
          </a:prstGeom>
        </p:spPr>
        <p:txBody>
          <a:bodyPr wrap="none">
            <a:spAutoFit/>
          </a:bodyPr>
          <a:lstStyle/>
          <a:p>
            <a:pPr algn="ctr"/>
            <a:r>
              <a:rPr lang="en-US" sz="3200" dirty="0">
                <a:solidFill>
                  <a:srgbClr val="4D4D4D"/>
                </a:solidFill>
                <a:latin typeface="Calibri" panose="020F0502020204030204" pitchFamily="34" charset="0"/>
              </a:rPr>
              <a:t> </a:t>
            </a:r>
            <a:r>
              <a:rPr lang="en-US" sz="3200" b="1" dirty="0">
                <a:solidFill>
                  <a:srgbClr val="01A982"/>
                </a:solidFill>
                <a:latin typeface="MetricHPE" panose="020B0503030202060203" pitchFamily="34" charset="0"/>
              </a:rPr>
              <a:t>$</a:t>
            </a:r>
            <a:r>
              <a:rPr lang="en-US" sz="3200" b="1" dirty="0">
                <a:solidFill>
                  <a:srgbClr val="01A982"/>
                </a:solidFill>
              </a:rPr>
              <a:t>270</a:t>
            </a:r>
            <a:r>
              <a:rPr lang="en-US" sz="3200" b="1" dirty="0">
                <a:solidFill>
                  <a:srgbClr val="01A982"/>
                </a:solidFill>
                <a:latin typeface="MetricHPE" panose="020B0503030202060203" pitchFamily="34" charset="0"/>
              </a:rPr>
              <a:t>*</a:t>
            </a:r>
          </a:p>
          <a:p>
            <a:endParaRPr lang="en-US" sz="500" b="1" dirty="0">
              <a:solidFill>
                <a:prstClr val="black"/>
              </a:solidFill>
              <a:latin typeface="MetricHPE" panose="020B0503030202060203" pitchFamily="34" charset="0"/>
            </a:endParaRPr>
          </a:p>
          <a:p>
            <a:r>
              <a:rPr lang="en-US" sz="2000" b="1" dirty="0">
                <a:solidFill>
                  <a:prstClr val="black"/>
                </a:solidFill>
                <a:latin typeface="MetricHPE" panose="020B0503030202060203" pitchFamily="34" charset="0"/>
              </a:rPr>
              <a:t> </a:t>
            </a:r>
          </a:p>
        </p:txBody>
      </p:sp>
      <p:sp>
        <p:nvSpPr>
          <p:cNvPr id="96" name="TextBox 95"/>
          <p:cNvSpPr txBox="1"/>
          <p:nvPr/>
        </p:nvSpPr>
        <p:spPr>
          <a:xfrm>
            <a:off x="9581376" y="3777463"/>
            <a:ext cx="447922" cy="300965"/>
          </a:xfrm>
          <a:prstGeom prst="rect">
            <a:avLst/>
          </a:prstGeom>
          <a:noFill/>
        </p:spPr>
        <p:txBody>
          <a:bodyPr wrap="square" lIns="0" tIns="0" rIns="0" bIns="0" rtlCol="0">
            <a:noAutofit/>
          </a:bodyPr>
          <a:lstStyle/>
          <a:p>
            <a:pPr>
              <a:lnSpc>
                <a:spcPct val="90000"/>
              </a:lnSpc>
            </a:pPr>
            <a:endParaRPr lang="en-US" sz="1266" b="1" dirty="0">
              <a:latin typeface="MetricHPE" panose="020B0503030202060203" pitchFamily="34" charset="0"/>
            </a:endParaRPr>
          </a:p>
        </p:txBody>
      </p:sp>
      <p:sp>
        <p:nvSpPr>
          <p:cNvPr id="97" name="Rectangle 96"/>
          <p:cNvSpPr/>
          <p:nvPr/>
        </p:nvSpPr>
        <p:spPr>
          <a:xfrm>
            <a:off x="9906487" y="3866384"/>
            <a:ext cx="1035861" cy="261610"/>
          </a:xfrm>
          <a:prstGeom prst="rect">
            <a:avLst/>
          </a:prstGeom>
        </p:spPr>
        <p:txBody>
          <a:bodyPr wrap="none">
            <a:spAutoFit/>
          </a:bodyPr>
          <a:lstStyle/>
          <a:p>
            <a:pPr algn="ctr"/>
            <a:r>
              <a:rPr lang="en-US" sz="1100" b="1" dirty="0">
                <a:latin typeface="MetricHPE" panose="020B0503030202060203" pitchFamily="34" charset="0"/>
              </a:rPr>
              <a:t>List Price </a:t>
            </a:r>
            <a:r>
              <a:rPr lang="en-US" sz="1100" b="1" strike="sngStrike" dirty="0">
                <a:latin typeface="MetricHPE" panose="020B0503030202060203" pitchFamily="34" charset="0"/>
              </a:rPr>
              <a:t>$469</a:t>
            </a:r>
          </a:p>
        </p:txBody>
      </p:sp>
      <p:sp>
        <p:nvSpPr>
          <p:cNvPr id="98" name="Rectangle 97"/>
          <p:cNvSpPr/>
          <p:nvPr/>
        </p:nvSpPr>
        <p:spPr>
          <a:xfrm>
            <a:off x="9490718" y="4617036"/>
            <a:ext cx="1867397" cy="341632"/>
          </a:xfrm>
          <a:prstGeom prst="rect">
            <a:avLst/>
          </a:prstGeom>
        </p:spPr>
        <p:txBody>
          <a:bodyPr wrap="square">
            <a:spAutoFit/>
          </a:bodyPr>
          <a:lstStyle/>
          <a:p>
            <a:pPr algn="ctr">
              <a:lnSpc>
                <a:spcPct val="90000"/>
              </a:lnSpc>
            </a:pPr>
            <a:r>
              <a:rPr lang="en-US" b="1" dirty="0">
                <a:solidFill>
                  <a:schemeClr val="accent3"/>
                </a:solidFill>
                <a:latin typeface="MetricHPE" panose="020B0503030202060203" pitchFamily="34" charset="0"/>
              </a:rPr>
              <a:t>42% SAVINGS</a:t>
            </a:r>
          </a:p>
        </p:txBody>
      </p:sp>
    </p:spTree>
    <p:extLst>
      <p:ext uri="{BB962C8B-B14F-4D97-AF65-F5344CB8AC3E}">
        <p14:creationId xmlns:p14="http://schemas.microsoft.com/office/powerpoint/2010/main" val="2619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cyber catalyst designation</a:t>
            </a:r>
          </a:p>
        </p:txBody>
      </p:sp>
      <p:sp>
        <p:nvSpPr>
          <p:cNvPr id="4" name="Content Placeholder 3"/>
          <p:cNvSpPr>
            <a:spLocks noGrp="1"/>
          </p:cNvSpPr>
          <p:nvPr>
            <p:ph sz="quarter" idx="17"/>
          </p:nvPr>
        </p:nvSpPr>
        <p:spPr>
          <a:xfrm>
            <a:off x="385100" y="1495424"/>
            <a:ext cx="5416986" cy="4400551"/>
          </a:xfrm>
          <a:ln w="28575">
            <a:solidFill>
              <a:schemeClr val="tx1"/>
            </a:solidFill>
          </a:ln>
        </p:spPr>
        <p:txBody>
          <a:bodyPr/>
          <a:lstStyle/>
          <a:p>
            <a:pPr marL="0" indent="0">
              <a:buNone/>
            </a:pPr>
            <a:r>
              <a:rPr lang="en-US" dirty="0"/>
              <a:t> </a:t>
            </a:r>
          </a:p>
        </p:txBody>
      </p:sp>
      <p:sp>
        <p:nvSpPr>
          <p:cNvPr id="8" name="Text Placeholder 7"/>
          <p:cNvSpPr>
            <a:spLocks noGrp="1"/>
          </p:cNvSpPr>
          <p:nvPr>
            <p:ph type="body" sz="quarter" idx="19"/>
          </p:nvPr>
        </p:nvSpPr>
        <p:spPr/>
        <p:txBody>
          <a:bodyPr/>
          <a:lstStyle/>
          <a:p>
            <a:r>
              <a:rPr lang="en-US" dirty="0"/>
              <a:t>Who is Marsh?</a:t>
            </a:r>
          </a:p>
        </p:txBody>
      </p:sp>
      <p:sp>
        <p:nvSpPr>
          <p:cNvPr id="9" name="Content Placeholder 8"/>
          <p:cNvSpPr>
            <a:spLocks noGrp="1"/>
          </p:cNvSpPr>
          <p:nvPr>
            <p:ph sz="quarter" idx="20"/>
          </p:nvPr>
        </p:nvSpPr>
        <p:spPr>
          <a:xfrm>
            <a:off x="6213232" y="1497711"/>
            <a:ext cx="5413248" cy="4398264"/>
          </a:xfrm>
          <a:ln w="28575">
            <a:solidFill>
              <a:schemeClr val="accent2"/>
            </a:solidFill>
          </a:ln>
        </p:spPr>
        <p:txBody>
          <a:bodyPr>
            <a:normAutofit/>
          </a:bodyPr>
          <a:lstStyle/>
          <a:p>
            <a:pPr marL="228600" lvl="1" indent="0">
              <a:buNone/>
            </a:pPr>
            <a:r>
              <a:rPr lang="en-US" dirty="0"/>
              <a:t/>
            </a:r>
            <a:br>
              <a:rPr lang="en-US" dirty="0"/>
            </a:br>
            <a:r>
              <a:rPr lang="en-US" sz="2000" dirty="0">
                <a:solidFill>
                  <a:schemeClr val="accent2"/>
                </a:solidFill>
                <a:hlinkClick r:id="rId3"/>
              </a:rPr>
              <a:t>Cyber </a:t>
            </a:r>
            <a:r>
              <a:rPr lang="en-US" sz="2000" dirty="0" err="1">
                <a:solidFill>
                  <a:schemeClr val="accent2"/>
                </a:solidFill>
                <a:hlinkClick r:id="rId3"/>
              </a:rPr>
              <a:t>Catalyst</a:t>
            </a:r>
            <a:r>
              <a:rPr lang="en-US" sz="2000" baseline="30000" dirty="0" err="1">
                <a:solidFill>
                  <a:schemeClr val="accent2"/>
                </a:solidFill>
                <a:hlinkClick r:id="rId3"/>
              </a:rPr>
              <a:t>SM</a:t>
            </a:r>
            <a:r>
              <a:rPr lang="en-US" sz="2000" baseline="30000" dirty="0">
                <a:solidFill>
                  <a:schemeClr val="accent2"/>
                </a:solidFill>
                <a:hlinkClick r:id="rId3"/>
              </a:rPr>
              <a:t> </a:t>
            </a:r>
            <a:r>
              <a:rPr lang="en-US" sz="2000" dirty="0">
                <a:solidFill>
                  <a:schemeClr val="accent2"/>
                </a:solidFill>
                <a:hlinkClick r:id="rId3"/>
              </a:rPr>
              <a:t> by Marsh</a:t>
            </a:r>
            <a:r>
              <a:rPr lang="en-US" sz="2000" dirty="0"/>
              <a:t> is a cyber tech evaluation program, designed to help organizations make more informed choices about their cyber risk.</a:t>
            </a:r>
          </a:p>
          <a:p>
            <a:pPr marL="228600" lvl="1" indent="0">
              <a:buNone/>
            </a:pPr>
            <a:endParaRPr lang="en-US" sz="2000" dirty="0"/>
          </a:p>
          <a:p>
            <a:pPr marL="228600" lvl="1" indent="0">
              <a:buNone/>
            </a:pPr>
            <a:r>
              <a:rPr lang="en-US" sz="2000" dirty="0"/>
              <a:t>Program evaluates then identifies solutions they consider </a:t>
            </a:r>
            <a:r>
              <a:rPr lang="en-US" sz="2000" dirty="0">
                <a:solidFill>
                  <a:schemeClr val="accent5"/>
                </a:solidFill>
                <a:latin typeface="+mj-lt"/>
              </a:rPr>
              <a:t>effective in reducing cyber risk</a:t>
            </a:r>
            <a:r>
              <a:rPr lang="en-US" sz="2000" dirty="0">
                <a:latin typeface="+mj-lt"/>
              </a:rPr>
              <a:t> </a:t>
            </a:r>
            <a:r>
              <a:rPr lang="en-US" sz="2000" dirty="0"/>
              <a:t>and deemed a “Cyber </a:t>
            </a:r>
            <a:r>
              <a:rPr lang="en-US" sz="2000" dirty="0" err="1"/>
              <a:t>Catalyst</a:t>
            </a:r>
            <a:r>
              <a:rPr lang="en-US" sz="2000" baseline="30000" dirty="0" err="1"/>
              <a:t>SM</a:t>
            </a:r>
            <a:r>
              <a:rPr lang="en-US" sz="2000" dirty="0"/>
              <a:t> product”.</a:t>
            </a:r>
          </a:p>
          <a:p>
            <a:pPr marL="228600" lvl="1" indent="0">
              <a:buNone/>
            </a:pPr>
            <a:endParaRPr lang="en-US" sz="2000" dirty="0"/>
          </a:p>
          <a:p>
            <a:pPr marL="228600" lvl="1" indent="0">
              <a:buNone/>
            </a:pPr>
            <a:r>
              <a:rPr lang="en-US" sz="2000" dirty="0"/>
              <a:t>Organizations that adopt Cyber Catalyst-designated solutions may qualify for </a:t>
            </a:r>
            <a:r>
              <a:rPr lang="en-US" sz="2000" dirty="0">
                <a:solidFill>
                  <a:schemeClr val="accent5"/>
                </a:solidFill>
                <a:latin typeface="+mj-lt"/>
              </a:rPr>
              <a:t>enhanced terms and conditions</a:t>
            </a:r>
            <a:r>
              <a:rPr lang="en-US" sz="2000" dirty="0">
                <a:latin typeface="+mj-lt"/>
              </a:rPr>
              <a:t> </a:t>
            </a:r>
            <a:r>
              <a:rPr lang="en-US" sz="2000" dirty="0"/>
              <a:t>on individually negotiated cyber insurance policies from participating insurers.</a:t>
            </a:r>
          </a:p>
        </p:txBody>
      </p:sp>
      <p:sp>
        <p:nvSpPr>
          <p:cNvPr id="10" name="Text Placeholder 9"/>
          <p:cNvSpPr>
            <a:spLocks noGrp="1"/>
          </p:cNvSpPr>
          <p:nvPr>
            <p:ph type="body" sz="quarter" idx="21"/>
          </p:nvPr>
        </p:nvSpPr>
        <p:spPr>
          <a:xfrm>
            <a:off x="6201835" y="995363"/>
            <a:ext cx="5513908" cy="381000"/>
          </a:xfrm>
        </p:spPr>
        <p:txBody>
          <a:bodyPr/>
          <a:lstStyle/>
          <a:p>
            <a:r>
              <a:rPr lang="en-US" dirty="0"/>
              <a:t>What is Cyber </a:t>
            </a:r>
            <a:r>
              <a:rPr lang="en-US" dirty="0" err="1"/>
              <a:t>Catalyst</a:t>
            </a:r>
            <a:r>
              <a:rPr lang="en-US" baseline="30000" dirty="0" err="1"/>
              <a:t>SM</a:t>
            </a:r>
            <a:r>
              <a:rPr lang="en-US" dirty="0"/>
              <a:t> Program?</a:t>
            </a:r>
          </a:p>
        </p:txBody>
      </p:sp>
      <p:sp>
        <p:nvSpPr>
          <p:cNvPr id="6" name="Slide Number Placeholder 5"/>
          <p:cNvSpPr>
            <a:spLocks noGrp="1"/>
          </p:cNvSpPr>
          <p:nvPr>
            <p:ph type="sldNum" sz="quarter" idx="23"/>
          </p:nvPr>
        </p:nvSpPr>
        <p:spPr/>
        <p:txBody>
          <a:bodyPr/>
          <a:lstStyle/>
          <a:p>
            <a:pPr defTabSz="1088421">
              <a:buFontTx/>
              <a:buBlip>
                <a:blip r:embed="rId4"/>
              </a:buBlip>
            </a:pPr>
            <a:fld id="{104FC826-72BB-4AF1-BA01-A94F7396A7DC}" type="slidenum">
              <a:rPr lang="en-US" smtClean="0">
                <a:solidFill>
                  <a:srgbClr val="787871"/>
                </a:solidFill>
              </a:rPr>
              <a:pPr defTabSz="1088421">
                <a:buFontTx/>
                <a:buBlip>
                  <a:blip r:embed="rId4"/>
                </a:buBlip>
              </a:pPr>
              <a:t>16</a:t>
            </a:fld>
            <a:endParaRPr lang="en-US" dirty="0">
              <a:solidFill>
                <a:srgbClr val="787871"/>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116" y="1325660"/>
            <a:ext cx="3360359" cy="1069205"/>
          </a:xfrm>
          <a:prstGeom prst="rect">
            <a:avLst/>
          </a:prstGeom>
        </p:spPr>
      </p:pic>
      <p:sp>
        <p:nvSpPr>
          <p:cNvPr id="16" name="Left Brace 15"/>
          <p:cNvSpPr/>
          <p:nvPr/>
        </p:nvSpPr>
        <p:spPr>
          <a:xfrm rot="5400000">
            <a:off x="2965748" y="814130"/>
            <a:ext cx="355547" cy="4708188"/>
          </a:xfrm>
          <a:prstGeom prst="lef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40" y="3248449"/>
            <a:ext cx="1469874" cy="105341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8217" y="3454828"/>
            <a:ext cx="646164" cy="646164"/>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9164" y="3470513"/>
            <a:ext cx="1065796" cy="609281"/>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28" y="4332740"/>
            <a:ext cx="1471286" cy="725835"/>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3026" y="4458948"/>
            <a:ext cx="1188722" cy="460831"/>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37646" y="4318654"/>
            <a:ext cx="901168" cy="601530"/>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72707" y="5188878"/>
            <a:ext cx="1867308" cy="432519"/>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282" y="5038353"/>
            <a:ext cx="1990347" cy="733570"/>
          </a:xfrm>
          <a:prstGeom prst="rect">
            <a:avLst/>
          </a:prstGeom>
        </p:spPr>
      </p:pic>
      <p:sp>
        <p:nvSpPr>
          <p:cNvPr id="3" name="TextBox 2"/>
          <p:cNvSpPr txBox="1"/>
          <p:nvPr/>
        </p:nvSpPr>
        <p:spPr>
          <a:xfrm>
            <a:off x="385100" y="1976341"/>
            <a:ext cx="5422392" cy="914400"/>
          </a:xfrm>
          <a:prstGeom prst="rect">
            <a:avLst/>
          </a:prstGeom>
          <a:noFill/>
          <a:ln w="57150">
            <a:noFill/>
            <a:miter lim="800000"/>
          </a:ln>
        </p:spPr>
        <p:txBody>
          <a:bodyPr wrap="none" lIns="182880" tIns="182880" rIns="182880" bIns="182880" rtlCol="0">
            <a:noAutofit/>
          </a:bodyPr>
          <a:lstStyle/>
          <a:p>
            <a:pPr algn="ctr">
              <a:lnSpc>
                <a:spcPct val="90000"/>
              </a:lnSpc>
              <a:spcBef>
                <a:spcPts val="400"/>
              </a:spcBef>
            </a:pPr>
            <a:r>
              <a:rPr lang="en-US" dirty="0">
                <a:solidFill>
                  <a:prstClr val="black"/>
                </a:solidFill>
              </a:rPr>
              <a:t>Global Leader in Insurance Broking and</a:t>
            </a:r>
            <a:br>
              <a:rPr lang="en-US" dirty="0">
                <a:solidFill>
                  <a:prstClr val="black"/>
                </a:solidFill>
              </a:rPr>
            </a:br>
            <a:r>
              <a:rPr lang="en-US" dirty="0">
                <a:solidFill>
                  <a:prstClr val="black"/>
                </a:solidFill>
              </a:rPr>
              <a:t>Innovative Risk Management Solutions</a:t>
            </a:r>
          </a:p>
        </p:txBody>
      </p:sp>
    </p:spTree>
    <p:extLst>
      <p:ext uri="{BB962C8B-B14F-4D97-AF65-F5344CB8AC3E}">
        <p14:creationId xmlns:p14="http://schemas.microsoft.com/office/powerpoint/2010/main" val="31883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dirty="0">
                <a:solidFill>
                  <a:schemeClr val="tx1"/>
                </a:solidFill>
              </a:rPr>
              <a:t>CONFIDENTIAL | AUTHORIZED</a:t>
            </a:r>
          </a:p>
        </p:txBody>
      </p:sp>
      <p:sp>
        <p:nvSpPr>
          <p:cNvPr id="7" name="Slide Number Placeholder 6"/>
          <p:cNvSpPr>
            <a:spLocks noGrp="1"/>
          </p:cNvSpPr>
          <p:nvPr>
            <p:ph type="sldNum" sz="quarter" idx="11"/>
          </p:nvPr>
        </p:nvSpPr>
        <p:spPr/>
        <p:txBody>
          <a:bodyPr/>
          <a:lstStyle/>
          <a:p>
            <a:fld id="{104FC826-72BB-4AF1-BA01-A94F7396A7DC}" type="slidenum">
              <a:rPr lang="en-US" smtClean="0">
                <a:solidFill>
                  <a:schemeClr val="tx1"/>
                </a:solidFill>
              </a:rPr>
              <a:pPr/>
              <a:t>17</a:t>
            </a:fld>
            <a:endParaRPr lang="en-US" dirty="0">
              <a:solidFill>
                <a:schemeClr val="tx1"/>
              </a:solidFill>
            </a:endParaRPr>
          </a:p>
        </p:txBody>
      </p:sp>
      <p:sp>
        <p:nvSpPr>
          <p:cNvPr id="4" name="Title 3">
            <a:extLst>
              <a:ext uri="{FF2B5EF4-FFF2-40B4-BE49-F238E27FC236}">
                <a16:creationId xmlns:a16="http://schemas.microsoft.com/office/drawing/2014/main" id="{A4299A84-D0AA-495C-A601-E11894EC70B2}"/>
              </a:ext>
            </a:extLst>
          </p:cNvPr>
          <p:cNvSpPr>
            <a:spLocks noGrp="1"/>
          </p:cNvSpPr>
          <p:nvPr>
            <p:ph type="title"/>
          </p:nvPr>
        </p:nvSpPr>
        <p:spPr>
          <a:xfrm>
            <a:off x="381871" y="373311"/>
            <a:ext cx="11430000" cy="401362"/>
          </a:xfrm>
        </p:spPr>
        <p:txBody>
          <a:bodyPr/>
          <a:lstStyle/>
          <a:p>
            <a:r>
              <a:rPr lang="en-US" dirty="0"/>
              <a:t>HPE </a:t>
            </a:r>
            <a:r>
              <a:rPr lang="en-US" dirty="0" err="1"/>
              <a:t>ilo</a:t>
            </a:r>
            <a:r>
              <a:rPr lang="en-US" dirty="0"/>
              <a:t> Advanced extended trial	</a:t>
            </a:r>
          </a:p>
        </p:txBody>
      </p:sp>
      <p:sp>
        <p:nvSpPr>
          <p:cNvPr id="5" name="Text Placeholder 6"/>
          <p:cNvSpPr txBox="1">
            <a:spLocks/>
          </p:cNvSpPr>
          <p:nvPr/>
        </p:nvSpPr>
        <p:spPr>
          <a:xfrm>
            <a:off x="8566551" y="1017722"/>
            <a:ext cx="3149563" cy="5078278"/>
          </a:xfrm>
          <a:prstGeom prst="rect">
            <a:avLst/>
          </a:prstGeom>
          <a:ln w="28575">
            <a:solidFill>
              <a:srgbClr val="01A982"/>
            </a:solidFill>
          </a:ln>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sz="1400" b="1" dirty="0">
                <a:latin typeface="+mn-lt"/>
              </a:rPr>
              <a:t>Q&amp;A</a:t>
            </a:r>
          </a:p>
          <a:p>
            <a:pPr marL="0" indent="0">
              <a:buNone/>
            </a:pPr>
            <a:r>
              <a:rPr lang="en-US" sz="1100" b="1" dirty="0">
                <a:latin typeface="+mn-lt"/>
              </a:rPr>
              <a:t>Q1. </a:t>
            </a:r>
            <a:r>
              <a:rPr lang="en-US" sz="1100" dirty="0">
                <a:latin typeface="+mn-lt"/>
              </a:rPr>
              <a:t>Why is HPE doing this?</a:t>
            </a:r>
          </a:p>
          <a:p>
            <a:pPr marL="0" indent="0">
              <a:buNone/>
            </a:pPr>
            <a:r>
              <a:rPr lang="en-US" sz="1100" b="1" dirty="0">
                <a:latin typeface="+mn-lt"/>
              </a:rPr>
              <a:t>A1. </a:t>
            </a:r>
            <a:r>
              <a:rPr lang="en-US" sz="1100" dirty="0">
                <a:latin typeface="+mn-lt"/>
              </a:rPr>
              <a:t>While businesses are making employees work from home during COVID-19 lockdown, it’s more important than ever to for server administrators to be able to manage servers remotely.  The iLO Advanced license give admins the capability to manager servers as if they were at the console. HPE is therefore giving customers and partners the ability to turn on iLO Advanced for the rest of 2020 to help them manage  through this new reality.</a:t>
            </a:r>
          </a:p>
          <a:p>
            <a:pPr marL="0" indent="0">
              <a:buNone/>
            </a:pPr>
            <a:endParaRPr lang="en-US" sz="1100" dirty="0">
              <a:latin typeface="+mn-lt"/>
            </a:endParaRPr>
          </a:p>
          <a:p>
            <a:pPr marL="0" indent="0">
              <a:buNone/>
            </a:pPr>
            <a:r>
              <a:rPr lang="en-US" sz="1100" b="1" dirty="0">
                <a:latin typeface="+mn-lt"/>
              </a:rPr>
              <a:t>Q2. </a:t>
            </a:r>
            <a:r>
              <a:rPr lang="en-US" sz="1100" dirty="0">
                <a:latin typeface="+mn-lt"/>
              </a:rPr>
              <a:t>I already downloaded the 60-Day Trial License.  Can I still apply for the new license to use through the end of the year?</a:t>
            </a:r>
          </a:p>
          <a:p>
            <a:pPr marL="0" indent="0">
              <a:buNone/>
            </a:pPr>
            <a:r>
              <a:rPr lang="en-US" sz="1100" b="1" dirty="0">
                <a:latin typeface="+mn-lt"/>
              </a:rPr>
              <a:t>A2. </a:t>
            </a:r>
            <a:r>
              <a:rPr lang="en-US" sz="1100" dirty="0">
                <a:latin typeface="+mn-lt"/>
              </a:rPr>
              <a:t>Yes.  HPE designed a new key that enables this offer to take priority over the 60-Day Trial offer.  You can therefore utilize this key on servers that have previously used the 60-Day Trial offer.</a:t>
            </a:r>
          </a:p>
          <a:p>
            <a:pPr marL="0" indent="0">
              <a:buNone/>
            </a:pPr>
            <a:endParaRPr lang="en-US" sz="1100" dirty="0">
              <a:latin typeface="+mn-lt"/>
            </a:endParaRPr>
          </a:p>
          <a:p>
            <a:pPr marL="0" indent="0">
              <a:buNone/>
            </a:pPr>
            <a:r>
              <a:rPr lang="en-US" sz="1100" b="1" dirty="0">
                <a:latin typeface="+mn-lt"/>
              </a:rPr>
              <a:t>Q3. </a:t>
            </a:r>
            <a:r>
              <a:rPr lang="en-US" sz="1100" dirty="0">
                <a:latin typeface="+mn-lt"/>
              </a:rPr>
              <a:t>Is there any support offered for iLO under this license?</a:t>
            </a:r>
          </a:p>
          <a:p>
            <a:pPr marL="0" indent="0">
              <a:buNone/>
            </a:pPr>
            <a:r>
              <a:rPr lang="en-US" sz="1100" b="1" dirty="0">
                <a:latin typeface="+mn-lt"/>
              </a:rPr>
              <a:t>A3. </a:t>
            </a:r>
            <a:r>
              <a:rPr lang="en-US" sz="1100" dirty="0">
                <a:latin typeface="+mn-lt"/>
              </a:rPr>
              <a:t>Call in support is not included with this offer.  iLO documentation is available at </a:t>
            </a:r>
            <a:r>
              <a:rPr lang="en-US" sz="1100" dirty="0">
                <a:latin typeface="+mn-lt"/>
                <a:hlinkClick r:id="rId3"/>
              </a:rPr>
              <a:t>www.hpe.com/info/ilo/docs</a:t>
            </a:r>
            <a:endParaRPr lang="en-US" sz="1100" dirty="0">
              <a:latin typeface="+mn-lt"/>
            </a:endParaRPr>
          </a:p>
          <a:p>
            <a:pPr marL="0" indent="0">
              <a:buNone/>
            </a:pPr>
            <a:endParaRPr lang="en-US" sz="1100" dirty="0">
              <a:latin typeface="+mn-lt"/>
            </a:endParaRPr>
          </a:p>
          <a:p>
            <a:pPr marL="0" indent="0">
              <a:buNone/>
            </a:pPr>
            <a:r>
              <a:rPr lang="en-US" sz="1100" b="1" dirty="0">
                <a:latin typeface="+mn-lt"/>
              </a:rPr>
              <a:t>Q4</a:t>
            </a:r>
            <a:r>
              <a:rPr lang="en-US" sz="1100" dirty="0">
                <a:latin typeface="+mn-lt"/>
              </a:rPr>
              <a:t>. Will this license work with my older server? Gen9? Gen8? Gen7?</a:t>
            </a:r>
          </a:p>
          <a:p>
            <a:pPr marL="0" indent="0">
              <a:buNone/>
            </a:pPr>
            <a:r>
              <a:rPr lang="en-US" sz="1100" b="1" dirty="0">
                <a:latin typeface="+mn-lt"/>
              </a:rPr>
              <a:t>A4. </a:t>
            </a:r>
            <a:r>
              <a:rPr lang="en-US" sz="1100" dirty="0">
                <a:latin typeface="+mn-lt"/>
              </a:rPr>
              <a:t>Yes.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783" y="3464943"/>
            <a:ext cx="3946586" cy="2631057"/>
          </a:xfrm>
          <a:prstGeom prst="rect">
            <a:avLst/>
          </a:prstGeom>
          <a:ln>
            <a:noFill/>
          </a:ln>
          <a:effectLst>
            <a:softEdge rad="112500"/>
          </a:effectLst>
        </p:spPr>
      </p:pic>
      <p:sp>
        <p:nvSpPr>
          <p:cNvPr id="8" name="TextBox 7"/>
          <p:cNvSpPr txBox="1"/>
          <p:nvPr/>
        </p:nvSpPr>
        <p:spPr>
          <a:xfrm>
            <a:off x="391784" y="1185969"/>
            <a:ext cx="3946585" cy="2371931"/>
          </a:xfrm>
          <a:prstGeom prst="rect">
            <a:avLst/>
          </a:prstGeom>
          <a:noFill/>
          <a:ln w="57150">
            <a:noFill/>
            <a:miter lim="800000"/>
          </a:ln>
        </p:spPr>
        <p:txBody>
          <a:bodyPr wrap="square" lIns="91440" tIns="91440" rIns="91440" bIns="91440" rtlCol="0">
            <a:spAutoFit/>
          </a:bodyPr>
          <a:lstStyle/>
          <a:p>
            <a:pPr algn="l">
              <a:lnSpc>
                <a:spcPct val="90000"/>
              </a:lnSpc>
              <a:spcBef>
                <a:spcPts val="400"/>
              </a:spcBef>
            </a:pPr>
            <a:r>
              <a:rPr lang="en-US" sz="1600" b="1" dirty="0"/>
              <a:t>What: </a:t>
            </a:r>
            <a:r>
              <a:rPr lang="en-US" sz="1600" dirty="0"/>
              <a:t>HPE iLO Advanced is free to use for the rest of 2020!</a:t>
            </a:r>
          </a:p>
          <a:p>
            <a:pPr algn="l">
              <a:lnSpc>
                <a:spcPct val="90000"/>
              </a:lnSpc>
              <a:spcBef>
                <a:spcPts val="400"/>
              </a:spcBef>
            </a:pPr>
            <a:endParaRPr lang="en-US" sz="1200" dirty="0"/>
          </a:p>
          <a:p>
            <a:pPr>
              <a:lnSpc>
                <a:spcPct val="90000"/>
              </a:lnSpc>
              <a:spcBef>
                <a:spcPts val="400"/>
              </a:spcBef>
            </a:pPr>
            <a:r>
              <a:rPr lang="en-US" sz="1600" b="1" dirty="0"/>
              <a:t>Audience: </a:t>
            </a:r>
            <a:r>
              <a:rPr lang="en-US" sz="1600" dirty="0"/>
              <a:t>All HPE Customers and Partners</a:t>
            </a:r>
          </a:p>
          <a:p>
            <a:pPr>
              <a:lnSpc>
                <a:spcPct val="90000"/>
              </a:lnSpc>
              <a:spcBef>
                <a:spcPts val="400"/>
              </a:spcBef>
            </a:pPr>
            <a:endParaRPr lang="en-US" sz="1200" dirty="0"/>
          </a:p>
          <a:p>
            <a:pPr algn="l">
              <a:lnSpc>
                <a:spcPct val="90000"/>
              </a:lnSpc>
              <a:spcBef>
                <a:spcPts val="400"/>
              </a:spcBef>
            </a:pPr>
            <a:r>
              <a:rPr lang="en-US" sz="1600" b="1" dirty="0"/>
              <a:t>Timeframe: </a:t>
            </a:r>
            <a:r>
              <a:rPr lang="en-US" sz="1600" dirty="0"/>
              <a:t>License expires Jan 1</a:t>
            </a:r>
            <a:r>
              <a:rPr lang="en-US" sz="1600" baseline="30000" dirty="0"/>
              <a:t>st</a:t>
            </a:r>
            <a:r>
              <a:rPr lang="en-US" sz="1600" dirty="0"/>
              <a:t>, 2021</a:t>
            </a:r>
          </a:p>
          <a:p>
            <a:pPr algn="l">
              <a:lnSpc>
                <a:spcPct val="90000"/>
              </a:lnSpc>
              <a:spcBef>
                <a:spcPts val="400"/>
              </a:spcBef>
            </a:pPr>
            <a:endParaRPr lang="en-US" sz="1200" dirty="0"/>
          </a:p>
          <a:p>
            <a:pPr algn="l">
              <a:lnSpc>
                <a:spcPct val="90000"/>
              </a:lnSpc>
              <a:spcBef>
                <a:spcPts val="400"/>
              </a:spcBef>
            </a:pPr>
            <a:r>
              <a:rPr lang="en-US" sz="1600" b="1" dirty="0"/>
              <a:t>Questions</a:t>
            </a:r>
            <a:r>
              <a:rPr lang="en-US" sz="1600" dirty="0"/>
              <a:t>: Allen Whipple </a:t>
            </a:r>
            <a:r>
              <a:rPr lang="en-US" sz="1600" dirty="0">
                <a:hlinkClick r:id="rId5"/>
              </a:rPr>
              <a:t>Whipple@hpe.com</a:t>
            </a:r>
            <a:r>
              <a:rPr lang="en-US" sz="1600" dirty="0"/>
              <a:t> </a:t>
            </a:r>
          </a:p>
          <a:p>
            <a:pPr algn="l">
              <a:lnSpc>
                <a:spcPct val="90000"/>
              </a:lnSpc>
              <a:spcBef>
                <a:spcPts val="400"/>
              </a:spcBef>
            </a:pPr>
            <a:endParaRPr lang="en-US" sz="1600" dirty="0" err="1"/>
          </a:p>
        </p:txBody>
      </p:sp>
      <p:sp>
        <p:nvSpPr>
          <p:cNvPr id="10" name="TextBox 9"/>
          <p:cNvSpPr txBox="1"/>
          <p:nvPr/>
        </p:nvSpPr>
        <p:spPr>
          <a:xfrm>
            <a:off x="4740477" y="3610407"/>
            <a:ext cx="3423966" cy="2340128"/>
          </a:xfrm>
          <a:prstGeom prst="rect">
            <a:avLst/>
          </a:prstGeom>
          <a:noFill/>
          <a:ln w="57150">
            <a:noFill/>
            <a:miter lim="800000"/>
          </a:ln>
        </p:spPr>
        <p:txBody>
          <a:bodyPr wrap="square" lIns="91440" tIns="91440" rIns="91440" bIns="91440" rtlCol="0">
            <a:spAutoFit/>
          </a:bodyPr>
          <a:lstStyle/>
          <a:p>
            <a:pPr algn="l">
              <a:lnSpc>
                <a:spcPct val="90000"/>
              </a:lnSpc>
              <a:spcBef>
                <a:spcPts val="400"/>
              </a:spcBef>
            </a:pPr>
            <a:r>
              <a:rPr lang="en-US" sz="1400" b="1" dirty="0"/>
              <a:t>Download Trial License in 5 Steps</a:t>
            </a:r>
          </a:p>
          <a:p>
            <a:pPr algn="l">
              <a:lnSpc>
                <a:spcPct val="90000"/>
              </a:lnSpc>
              <a:spcBef>
                <a:spcPts val="400"/>
              </a:spcBef>
            </a:pPr>
            <a:endParaRPr lang="en-US" sz="1100" dirty="0"/>
          </a:p>
          <a:p>
            <a:pPr marL="285750" indent="-285750" algn="l">
              <a:lnSpc>
                <a:spcPct val="90000"/>
              </a:lnSpc>
              <a:spcBef>
                <a:spcPts val="400"/>
              </a:spcBef>
              <a:buFont typeface="Arial" panose="020B0604020202020204" pitchFamily="34" charset="0"/>
              <a:buChar char="•"/>
            </a:pPr>
            <a:r>
              <a:rPr lang="en-US" sz="1100" b="1" dirty="0"/>
              <a:t>Step 1: </a:t>
            </a:r>
            <a:r>
              <a:rPr lang="en-US" sz="1100" dirty="0"/>
              <a:t>Go to the iLO home page </a:t>
            </a:r>
            <a:r>
              <a:rPr lang="en-US" sz="1100" dirty="0">
                <a:hlinkClick r:id="rId6"/>
              </a:rPr>
              <a:t>www.hpe.com/info/ilo</a:t>
            </a:r>
            <a:endParaRPr lang="en-US" sz="1100" dirty="0"/>
          </a:p>
          <a:p>
            <a:pPr marL="285750" indent="-285750" algn="l">
              <a:lnSpc>
                <a:spcPct val="90000"/>
              </a:lnSpc>
              <a:spcBef>
                <a:spcPts val="400"/>
              </a:spcBef>
              <a:buFont typeface="Arial" panose="020B0604020202020204" pitchFamily="34" charset="0"/>
              <a:buChar char="•"/>
            </a:pPr>
            <a:r>
              <a:rPr lang="en-US" sz="1100" b="1" dirty="0"/>
              <a:t>Step 2: </a:t>
            </a:r>
            <a:r>
              <a:rPr lang="en-US" sz="1100" dirty="0"/>
              <a:t>Click on the green box “Try iLO Advanced”</a:t>
            </a:r>
          </a:p>
          <a:p>
            <a:pPr marL="285750" indent="-285750" algn="l">
              <a:lnSpc>
                <a:spcPct val="90000"/>
              </a:lnSpc>
              <a:spcBef>
                <a:spcPts val="400"/>
              </a:spcBef>
              <a:buFont typeface="Arial" panose="020B0604020202020204" pitchFamily="34" charset="0"/>
              <a:buChar char="•"/>
            </a:pPr>
            <a:r>
              <a:rPr lang="en-US" sz="1100" b="1" dirty="0"/>
              <a:t>Step 3: </a:t>
            </a:r>
            <a:r>
              <a:rPr lang="en-US" sz="1100" dirty="0"/>
              <a:t>Enter info requested in the form and click “Go to Download”</a:t>
            </a:r>
          </a:p>
          <a:p>
            <a:pPr marL="285750" indent="-285750" algn="l">
              <a:lnSpc>
                <a:spcPct val="90000"/>
              </a:lnSpc>
              <a:spcBef>
                <a:spcPts val="400"/>
              </a:spcBef>
              <a:buFont typeface="Arial" panose="020B0604020202020204" pitchFamily="34" charset="0"/>
              <a:buChar char="•"/>
            </a:pPr>
            <a:r>
              <a:rPr lang="en-US" sz="1100" b="1" dirty="0"/>
              <a:t>Step 4: </a:t>
            </a:r>
            <a:r>
              <a:rPr lang="en-US" sz="1100" dirty="0"/>
              <a:t>Click on Download</a:t>
            </a:r>
          </a:p>
          <a:p>
            <a:pPr marL="285750" indent="-285750" algn="l">
              <a:lnSpc>
                <a:spcPct val="90000"/>
              </a:lnSpc>
              <a:spcBef>
                <a:spcPts val="400"/>
              </a:spcBef>
              <a:buFont typeface="Arial" panose="020B0604020202020204" pitchFamily="34" charset="0"/>
              <a:buChar char="•"/>
            </a:pPr>
            <a:r>
              <a:rPr lang="en-US" sz="1100" b="1" dirty="0"/>
              <a:t>Step 5: </a:t>
            </a:r>
            <a:r>
              <a:rPr lang="en-US" sz="1100" dirty="0"/>
              <a:t>Acknowledge Welcome Email Confirmation</a:t>
            </a:r>
          </a:p>
          <a:p>
            <a:pPr marL="285750" indent="-285750" algn="l">
              <a:lnSpc>
                <a:spcPct val="90000"/>
              </a:lnSpc>
              <a:spcBef>
                <a:spcPts val="400"/>
              </a:spcBef>
              <a:buFont typeface="Arial" panose="020B0604020202020204" pitchFamily="34" charset="0"/>
              <a:buChar char="•"/>
            </a:pPr>
            <a:endParaRPr lang="en-US" sz="1100" dirty="0"/>
          </a:p>
          <a:p>
            <a:pPr algn="l">
              <a:lnSpc>
                <a:spcPct val="90000"/>
              </a:lnSpc>
              <a:spcBef>
                <a:spcPts val="400"/>
              </a:spcBef>
            </a:pPr>
            <a:r>
              <a:rPr lang="en-US" sz="800" dirty="0"/>
              <a:t>Customers downloading licenses through Nov 2, 2020 will get keys that will expire on Jan 1, 2021.  Customer downloading licenses after Nov 2, 2020 will get key valid for 60 days from date of activation</a:t>
            </a:r>
          </a:p>
        </p:txBody>
      </p:sp>
      <p:sp>
        <p:nvSpPr>
          <p:cNvPr id="9" name="TextBox 8"/>
          <p:cNvSpPr txBox="1"/>
          <p:nvPr/>
        </p:nvSpPr>
        <p:spPr>
          <a:xfrm>
            <a:off x="5304437" y="1520735"/>
            <a:ext cx="474453" cy="378565"/>
          </a:xfrm>
          <a:prstGeom prst="rect">
            <a:avLst/>
          </a:prstGeom>
          <a:noFill/>
          <a:ln w="57150">
            <a:noFill/>
            <a:miter lim="800000"/>
          </a:ln>
        </p:spPr>
        <p:txBody>
          <a:bodyPr wrap="square" lIns="91440" tIns="91440" rIns="91440" bIns="91440" rtlCol="0">
            <a:spAutoFit/>
          </a:bodyPr>
          <a:lstStyle/>
          <a:p>
            <a:pPr algn="l">
              <a:lnSpc>
                <a:spcPct val="90000"/>
              </a:lnSpc>
              <a:spcBef>
                <a:spcPts val="400"/>
              </a:spcBef>
            </a:pPr>
            <a:r>
              <a:rPr lang="en-US" sz="1400" dirty="0"/>
              <a:t>iLO</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7137" y="1317217"/>
            <a:ext cx="1734269" cy="1767898"/>
          </a:xfrm>
          <a:prstGeom prst="rect">
            <a:avLst/>
          </a:prstGeom>
        </p:spPr>
      </p:pic>
    </p:spTree>
    <p:extLst>
      <p:ext uri="{BB962C8B-B14F-4D97-AF65-F5344CB8AC3E}">
        <p14:creationId xmlns:p14="http://schemas.microsoft.com/office/powerpoint/2010/main" val="183274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7"/>
          </p:nvPr>
        </p:nvSpPr>
        <p:spPr>
          <a:xfrm>
            <a:off x="405738" y="1041145"/>
            <a:ext cx="7863840" cy="5077790"/>
          </a:xfrm>
        </p:spPr>
        <p:txBody>
          <a:bodyPr anchor="t">
            <a:normAutofit fontScale="92500" lnSpcReduction="10000"/>
          </a:bodyPr>
          <a:lstStyle/>
          <a:p>
            <a:pPr marL="0" indent="0">
              <a:buNone/>
            </a:pPr>
            <a:r>
              <a:rPr lang="en-US" sz="2400" b="1" dirty="0">
                <a:solidFill>
                  <a:prstClr val="black"/>
                </a:solidFill>
                <a:latin typeface="+mj-lt"/>
              </a:rPr>
              <a:t>Course ID: </a:t>
            </a:r>
            <a:r>
              <a:rPr lang="en-US" sz="2400" b="1" dirty="0">
                <a:solidFill>
                  <a:srgbClr val="01A982"/>
                </a:solidFill>
                <a:latin typeface="+mj-lt"/>
              </a:rPr>
              <a:t>H9SZ3S B.00</a:t>
            </a:r>
          </a:p>
          <a:p>
            <a:pPr marL="0" indent="0">
              <a:buNone/>
            </a:pPr>
            <a:endParaRPr lang="en-US" sz="600" b="1" dirty="0">
              <a:solidFill>
                <a:srgbClr val="01A982"/>
              </a:solidFill>
              <a:latin typeface="+mj-lt"/>
            </a:endParaRPr>
          </a:p>
          <a:p>
            <a:pPr marL="0" indent="0">
              <a:buNone/>
            </a:pPr>
            <a:r>
              <a:rPr lang="en-US" sz="1600" dirty="0">
                <a:latin typeface="+mj-lt"/>
              </a:rPr>
              <a:t>Cyber security is a critical issue for businesses today and HPE can help you navigate the risks. Let us protect your business, with the holistic security needed to address threats both today and tomorrow.</a:t>
            </a:r>
            <a:r>
              <a:rPr lang="en-US" sz="1700" dirty="0">
                <a:latin typeface="+mj-lt"/>
              </a:rPr>
              <a:t> </a:t>
            </a:r>
            <a:endParaRPr lang="en-US" sz="1700" b="1" dirty="0">
              <a:solidFill>
                <a:prstClr val="black"/>
              </a:solidFill>
              <a:latin typeface="+mj-lt"/>
            </a:endParaRPr>
          </a:p>
          <a:p>
            <a:pPr marL="0" indent="0">
              <a:buNone/>
            </a:pPr>
            <a:endParaRPr lang="en-US" sz="600" b="1" dirty="0">
              <a:solidFill>
                <a:prstClr val="black"/>
              </a:solidFill>
              <a:latin typeface="MetricHPE Semibold" panose="020B0703030202060203" pitchFamily="34" charset="0"/>
            </a:endParaRPr>
          </a:p>
          <a:p>
            <a:pPr marL="0" indent="0">
              <a:buNone/>
            </a:pPr>
            <a:r>
              <a:rPr lang="en-US" sz="1800" b="1" dirty="0">
                <a:solidFill>
                  <a:prstClr val="black"/>
                </a:solidFill>
                <a:latin typeface="MetricHPE Semibold" panose="020B0703030202060203" pitchFamily="34" charset="0"/>
              </a:rPr>
              <a:t>Course Briefing:</a:t>
            </a:r>
          </a:p>
          <a:p>
            <a:pPr marL="0" indent="0">
              <a:buNone/>
            </a:pPr>
            <a:r>
              <a:rPr lang="en-US" sz="1400" dirty="0">
                <a:solidFill>
                  <a:prstClr val="black"/>
                </a:solidFill>
              </a:rPr>
              <a:t>This HPE Server Security and Wellness Workshop provides an overview of server security, HPE iLO Amplifier Pack, HPE </a:t>
            </a:r>
            <a:r>
              <a:rPr lang="en-US" sz="1400" dirty="0" err="1">
                <a:solidFill>
                  <a:prstClr val="black"/>
                </a:solidFill>
              </a:rPr>
              <a:t>InfoSight</a:t>
            </a:r>
            <a:r>
              <a:rPr lang="en-US" sz="1400" dirty="0">
                <a:solidFill>
                  <a:prstClr val="black"/>
                </a:solidFill>
              </a:rPr>
              <a:t> for Servers, HPE iLO Advanced benefits, Intel Security, Pensando, and </a:t>
            </a:r>
            <a:r>
              <a:rPr lang="en-AU" sz="1400" dirty="0">
                <a:solidFill>
                  <a:prstClr val="black"/>
                </a:solidFill>
              </a:rPr>
              <a:t>Cyber Catalyst </a:t>
            </a:r>
            <a:r>
              <a:rPr lang="en-AU" sz="1400" baseline="30000" dirty="0" err="1">
                <a:solidFill>
                  <a:prstClr val="black"/>
                </a:solidFill>
              </a:rPr>
              <a:t>sm</a:t>
            </a:r>
            <a:r>
              <a:rPr lang="en-AU" sz="1400" baseline="30000" dirty="0">
                <a:solidFill>
                  <a:prstClr val="black"/>
                </a:solidFill>
              </a:rPr>
              <a:t>  </a:t>
            </a:r>
            <a:r>
              <a:rPr lang="en-AU" sz="1400" dirty="0">
                <a:solidFill>
                  <a:prstClr val="black"/>
                </a:solidFill>
              </a:rPr>
              <a:t>Designation </a:t>
            </a:r>
            <a:r>
              <a:rPr lang="en-US" sz="1400" dirty="0">
                <a:solidFill>
                  <a:prstClr val="black"/>
                </a:solidFill>
              </a:rPr>
              <a:t>capabilities. The workshop will provide demonstrations of server security features, server discovery through HPE iLO Amplifier Pack, configuration of servers in HPE </a:t>
            </a:r>
            <a:r>
              <a:rPr lang="en-US" sz="1400" dirty="0" err="1">
                <a:solidFill>
                  <a:prstClr val="black"/>
                </a:solidFill>
              </a:rPr>
              <a:t>InfoSight</a:t>
            </a:r>
            <a:r>
              <a:rPr lang="en-US" sz="1400" dirty="0">
                <a:solidFill>
                  <a:prstClr val="black"/>
                </a:solidFill>
              </a:rPr>
              <a:t> for Servers, how to utilize the HPE </a:t>
            </a:r>
            <a:r>
              <a:rPr lang="en-US" sz="1400" dirty="0" err="1">
                <a:solidFill>
                  <a:prstClr val="black"/>
                </a:solidFill>
              </a:rPr>
              <a:t>InfoSight</a:t>
            </a:r>
            <a:r>
              <a:rPr lang="en-US" sz="1400" dirty="0">
                <a:solidFill>
                  <a:prstClr val="black"/>
                </a:solidFill>
              </a:rPr>
              <a:t> for Servers wellness and operational dashboards, and run wellness reports.   A step by step cookbook will be provided.  </a:t>
            </a:r>
          </a:p>
          <a:p>
            <a:pPr marL="0" indent="0">
              <a:buNone/>
            </a:pPr>
            <a:endParaRPr lang="en-US" sz="600" dirty="0">
              <a:solidFill>
                <a:prstClr val="black"/>
              </a:solidFill>
            </a:endParaRPr>
          </a:p>
          <a:p>
            <a:pPr marL="0" indent="0">
              <a:buNone/>
            </a:pPr>
            <a:r>
              <a:rPr lang="en-US" sz="1800" b="1" dirty="0">
                <a:solidFill>
                  <a:prstClr val="black"/>
                </a:solidFill>
                <a:latin typeface="MetricHPE Semibold" panose="020B0703030202060203" pitchFamily="34" charset="0"/>
              </a:rPr>
              <a:t>Primary Audience: </a:t>
            </a:r>
            <a:r>
              <a:rPr lang="en-US" sz="1700" dirty="0">
                <a:solidFill>
                  <a:prstClr val="black"/>
                </a:solidFill>
              </a:rPr>
              <a:t>Customers, Partners, and HPE Field Sales </a:t>
            </a:r>
          </a:p>
          <a:p>
            <a:pPr marL="0" indent="0">
              <a:buNone/>
            </a:pPr>
            <a:endParaRPr lang="en-US" sz="600" dirty="0">
              <a:solidFill>
                <a:prstClr val="black"/>
              </a:solidFill>
            </a:endParaRPr>
          </a:p>
          <a:p>
            <a:pPr marL="0" indent="0">
              <a:buNone/>
            </a:pPr>
            <a:r>
              <a:rPr lang="en-US" sz="1800" b="1" dirty="0">
                <a:solidFill>
                  <a:prstClr val="black"/>
                </a:solidFill>
                <a:latin typeface="MetricHPE Semibold" panose="020B0703030202060203" pitchFamily="34" charset="0"/>
              </a:rPr>
              <a:t>Course Content:</a:t>
            </a:r>
          </a:p>
          <a:p>
            <a:pPr marL="285750" indent="-285750">
              <a:buFont typeface="Arial" panose="020B0604020202020204" pitchFamily="34" charset="0"/>
              <a:buChar char="•"/>
            </a:pPr>
            <a:r>
              <a:rPr lang="en-GB" sz="1400" dirty="0">
                <a:solidFill>
                  <a:srgbClr val="000000"/>
                </a:solidFill>
              </a:rPr>
              <a:t>Intel Security</a:t>
            </a:r>
          </a:p>
          <a:p>
            <a:pPr marL="285750" indent="-285750">
              <a:buFont typeface="Arial" panose="020B0604020202020204" pitchFamily="34" charset="0"/>
              <a:buChar char="•"/>
            </a:pPr>
            <a:r>
              <a:rPr lang="en-GB" sz="1400" dirty="0">
                <a:solidFill>
                  <a:srgbClr val="000000"/>
                </a:solidFill>
              </a:rPr>
              <a:t>HPE Gen10 platform security </a:t>
            </a:r>
          </a:p>
          <a:p>
            <a:pPr marL="285750" indent="-285750">
              <a:buFont typeface="Arial" panose="020B0604020202020204" pitchFamily="34" charset="0"/>
              <a:buChar char="•"/>
            </a:pPr>
            <a:r>
              <a:rPr lang="en-GB" sz="1400" dirty="0">
                <a:solidFill>
                  <a:srgbClr val="000000"/>
                </a:solidFill>
              </a:rPr>
              <a:t>HPE iLO amplifier pack</a:t>
            </a:r>
          </a:p>
          <a:p>
            <a:pPr marL="285750" indent="-285750">
              <a:buFont typeface="Arial" panose="020B0604020202020204" pitchFamily="34" charset="0"/>
              <a:buChar char="•"/>
            </a:pPr>
            <a:r>
              <a:rPr lang="en-GB" sz="1400" dirty="0">
                <a:solidFill>
                  <a:srgbClr val="000000"/>
                </a:solidFill>
              </a:rPr>
              <a:t>HPE iLO Advanced benefits</a:t>
            </a:r>
          </a:p>
          <a:p>
            <a:pPr marL="285750" indent="-285750">
              <a:buFont typeface="Arial" panose="020B0604020202020204" pitchFamily="34" charset="0"/>
              <a:buChar char="•"/>
            </a:pPr>
            <a:r>
              <a:rPr lang="en-GB" sz="1400" dirty="0">
                <a:solidFill>
                  <a:srgbClr val="000000"/>
                </a:solidFill>
              </a:rPr>
              <a:t>HPE </a:t>
            </a:r>
            <a:r>
              <a:rPr lang="en-GB" sz="1400" dirty="0" err="1">
                <a:solidFill>
                  <a:srgbClr val="000000"/>
                </a:solidFill>
              </a:rPr>
              <a:t>InfoSight</a:t>
            </a:r>
            <a:r>
              <a:rPr lang="en-GB" sz="1400" dirty="0">
                <a:solidFill>
                  <a:srgbClr val="000000"/>
                </a:solidFill>
              </a:rPr>
              <a:t> for servers</a:t>
            </a:r>
          </a:p>
          <a:p>
            <a:pPr marL="285750" indent="-285750">
              <a:buFont typeface="Arial" panose="020B0604020202020204" pitchFamily="34" charset="0"/>
              <a:buChar char="•"/>
            </a:pPr>
            <a:r>
              <a:rPr lang="en-AU" sz="1400" dirty="0">
                <a:solidFill>
                  <a:prstClr val="black"/>
                </a:solidFill>
              </a:rPr>
              <a:t>Cyber Catalyst </a:t>
            </a:r>
            <a:r>
              <a:rPr lang="en-AU" sz="1400" baseline="30000" dirty="0" err="1">
                <a:solidFill>
                  <a:prstClr val="black"/>
                </a:solidFill>
              </a:rPr>
              <a:t>sm</a:t>
            </a:r>
            <a:r>
              <a:rPr lang="en-AU" sz="1400" baseline="30000" dirty="0">
                <a:solidFill>
                  <a:prstClr val="black"/>
                </a:solidFill>
              </a:rPr>
              <a:t>  </a:t>
            </a:r>
            <a:r>
              <a:rPr lang="en-AU" sz="1400" dirty="0">
                <a:solidFill>
                  <a:prstClr val="black"/>
                </a:solidFill>
              </a:rPr>
              <a:t>designation</a:t>
            </a:r>
          </a:p>
          <a:p>
            <a:pPr marL="285750" indent="-285750">
              <a:buFont typeface="Arial" panose="020B0604020202020204" pitchFamily="34" charset="0"/>
              <a:buChar char="•"/>
            </a:pPr>
            <a:r>
              <a:rPr lang="en-AU" sz="1400" dirty="0">
                <a:solidFill>
                  <a:prstClr val="black"/>
                </a:solidFill>
              </a:rPr>
              <a:t>HPE &amp; Pensando</a:t>
            </a:r>
            <a:endParaRPr lang="en-GB" sz="1400" dirty="0">
              <a:solidFill>
                <a:srgbClr val="000000"/>
              </a:solidFill>
            </a:endParaRPr>
          </a:p>
          <a:p>
            <a:pPr marL="285750" indent="-285750">
              <a:buFont typeface="Arial" panose="020B0604020202020204" pitchFamily="34" charset="0"/>
              <a:buChar char="•"/>
            </a:pPr>
            <a:r>
              <a:rPr lang="en-GB" sz="1400" dirty="0" err="1">
                <a:solidFill>
                  <a:srgbClr val="000000"/>
                </a:solidFill>
              </a:rPr>
              <a:t>InfoSight</a:t>
            </a:r>
            <a:r>
              <a:rPr lang="en-GB" sz="1400" dirty="0">
                <a:solidFill>
                  <a:srgbClr val="000000"/>
                </a:solidFill>
              </a:rPr>
              <a:t> for servers wellness reporting</a:t>
            </a:r>
          </a:p>
          <a:p>
            <a:pPr marL="0" indent="0">
              <a:buNone/>
            </a:pPr>
            <a:endParaRPr lang="en-US" sz="1600" dirty="0">
              <a:solidFill>
                <a:prstClr val="black"/>
              </a:solidFill>
            </a:endParaRPr>
          </a:p>
          <a:p>
            <a:endParaRPr lang="en-US" dirty="0"/>
          </a:p>
        </p:txBody>
      </p:sp>
      <p:sp>
        <p:nvSpPr>
          <p:cNvPr id="7" name="Text Placeholder 6"/>
          <p:cNvSpPr>
            <a:spLocks noGrp="1"/>
          </p:cNvSpPr>
          <p:nvPr>
            <p:ph type="body" sz="half" idx="2"/>
          </p:nvPr>
        </p:nvSpPr>
        <p:spPr>
          <a:xfrm>
            <a:off x="8661437" y="474454"/>
            <a:ext cx="3149563" cy="5857336"/>
          </a:xfrm>
        </p:spPr>
        <p:txBody>
          <a:bodyPr/>
          <a:lstStyle/>
          <a:p>
            <a:r>
              <a:rPr lang="en-US" sz="1600" dirty="0">
                <a:solidFill>
                  <a:prstClr val="black"/>
                </a:solidFill>
                <a:latin typeface="+mj-lt"/>
              </a:rPr>
              <a:t>Course Dates &amp; Schedule     </a:t>
            </a:r>
            <a:endParaRPr lang="en-US" sz="800" b="1" dirty="0">
              <a:solidFill>
                <a:prstClr val="black"/>
              </a:solidFill>
              <a:latin typeface="+mj-lt"/>
            </a:endParaRPr>
          </a:p>
          <a:p>
            <a:r>
              <a:rPr lang="en-US" sz="1200" dirty="0">
                <a:solidFill>
                  <a:prstClr val="black"/>
                </a:solidFill>
              </a:rPr>
              <a:t>All Sessions are:  11:30 AM – 2:30 PM time zone: EST</a:t>
            </a:r>
          </a:p>
          <a:p>
            <a:endParaRPr lang="en-US" sz="900" b="1" dirty="0">
              <a:solidFill>
                <a:prstClr val="black"/>
              </a:solidFill>
            </a:endParaRPr>
          </a:p>
          <a:p>
            <a:pPr>
              <a:lnSpc>
                <a:spcPts val="950"/>
              </a:lnSpc>
            </a:pPr>
            <a:r>
              <a:rPr lang="en-US" sz="1600" dirty="0">
                <a:solidFill>
                  <a:prstClr val="black"/>
                </a:solidFill>
                <a:latin typeface="+mj-lt"/>
              </a:rPr>
              <a:t>Upcoming Dates</a:t>
            </a:r>
            <a:r>
              <a:rPr lang="en-US" sz="900" dirty="0">
                <a:solidFill>
                  <a:prstClr val="black"/>
                </a:solidFill>
                <a:latin typeface="+mj-lt"/>
              </a:rPr>
              <a:t> </a:t>
            </a:r>
          </a:p>
          <a:p>
            <a:pPr>
              <a:lnSpc>
                <a:spcPts val="950"/>
              </a:lnSpc>
            </a:pPr>
            <a:endParaRPr lang="en-US" sz="900" b="1" dirty="0">
              <a:solidFill>
                <a:prstClr val="black"/>
              </a:solidFill>
            </a:endParaRPr>
          </a:p>
          <a:p>
            <a:pPr marL="285750" indent="-285750">
              <a:lnSpc>
                <a:spcPts val="950"/>
              </a:lnSpc>
              <a:buFont typeface="Arial" panose="020B0604020202020204" pitchFamily="34" charset="0"/>
              <a:buChar char="•"/>
            </a:pPr>
            <a:r>
              <a:rPr lang="en-US" sz="1200" dirty="0">
                <a:solidFill>
                  <a:prstClr val="black"/>
                </a:solidFill>
              </a:rPr>
              <a:t>September 10, 2020</a:t>
            </a:r>
          </a:p>
          <a:p>
            <a:pPr marL="285750" indent="-285750">
              <a:lnSpc>
                <a:spcPts val="950"/>
              </a:lnSpc>
              <a:buFont typeface="Arial" panose="020B0604020202020204" pitchFamily="34" charset="0"/>
              <a:buChar char="•"/>
            </a:pPr>
            <a:r>
              <a:rPr lang="en-US" sz="1200" dirty="0">
                <a:solidFill>
                  <a:prstClr val="black"/>
                </a:solidFill>
              </a:rPr>
              <a:t>September 22, 2020</a:t>
            </a:r>
          </a:p>
          <a:p>
            <a:pPr marL="285750" indent="-285750">
              <a:lnSpc>
                <a:spcPts val="950"/>
              </a:lnSpc>
              <a:buFont typeface="Arial" panose="020B0604020202020204" pitchFamily="34" charset="0"/>
              <a:buChar char="•"/>
            </a:pPr>
            <a:r>
              <a:rPr lang="en-US" sz="1200" dirty="0">
                <a:solidFill>
                  <a:prstClr val="black"/>
                </a:solidFill>
              </a:rPr>
              <a:t>October 8, 2020</a:t>
            </a:r>
          </a:p>
          <a:p>
            <a:pPr marL="285750" indent="-285750">
              <a:lnSpc>
                <a:spcPts val="950"/>
              </a:lnSpc>
              <a:buFont typeface="Arial" panose="020B0604020202020204" pitchFamily="34" charset="0"/>
              <a:buChar char="•"/>
            </a:pPr>
            <a:r>
              <a:rPr lang="en-US" sz="1200" dirty="0">
                <a:solidFill>
                  <a:prstClr val="black"/>
                </a:solidFill>
              </a:rPr>
              <a:t>October 22, 2020</a:t>
            </a:r>
          </a:p>
          <a:p>
            <a:pPr>
              <a:lnSpc>
                <a:spcPts val="950"/>
              </a:lnSpc>
            </a:pPr>
            <a:endParaRPr lang="en-US" sz="900" b="1" dirty="0">
              <a:solidFill>
                <a:prstClr val="black"/>
              </a:solidFill>
            </a:endParaRPr>
          </a:p>
          <a:p>
            <a:pPr>
              <a:lnSpc>
                <a:spcPts val="950"/>
              </a:lnSpc>
            </a:pPr>
            <a:r>
              <a:rPr lang="en-US" sz="1600" b="1" dirty="0">
                <a:solidFill>
                  <a:prstClr val="black"/>
                </a:solidFill>
                <a:latin typeface="+mj-lt"/>
              </a:rPr>
              <a:t>Registration Link</a:t>
            </a:r>
          </a:p>
          <a:p>
            <a:pPr marL="0" indent="0">
              <a:buNone/>
            </a:pPr>
            <a:r>
              <a:rPr lang="en-US" sz="1200" b="1" dirty="0">
                <a:hlinkClick r:id="rId2"/>
              </a:rPr>
              <a:t>http://www.hpe.com/ww/training/vc-ncsched?id=7864</a:t>
            </a:r>
            <a:endParaRPr lang="en-US" sz="1200" b="1" dirty="0"/>
          </a:p>
          <a:p>
            <a:pPr marL="0" indent="0">
              <a:buNone/>
            </a:pPr>
            <a:r>
              <a:rPr lang="en-US" sz="1200" dirty="0"/>
              <a:t>Copy above link and click on United States and it will take you directly to registration</a:t>
            </a:r>
            <a:endParaRPr lang="en-US" sz="900" b="1" dirty="0">
              <a:latin typeface="MetricHPE Semibold" panose="020B0703030202060203" pitchFamily="34" charset="0"/>
            </a:endParaRPr>
          </a:p>
          <a:p>
            <a:pPr marL="0" indent="0">
              <a:buNone/>
            </a:pPr>
            <a:r>
              <a:rPr lang="en-US" sz="1600" b="1" dirty="0">
                <a:latin typeface="MetricHPE Semibold" panose="020B0703030202060203" pitchFamily="34" charset="0"/>
              </a:rPr>
              <a:t>Key North America Contact</a:t>
            </a:r>
          </a:p>
          <a:p>
            <a:pPr marL="0" indent="0">
              <a:buNone/>
            </a:pPr>
            <a:r>
              <a:rPr lang="en-US" sz="1200" dirty="0">
                <a:latin typeface="+mn-lt"/>
              </a:rPr>
              <a:t>Allen Whipple  </a:t>
            </a:r>
            <a:r>
              <a:rPr lang="en-US" sz="1200" dirty="0">
                <a:latin typeface="+mn-lt"/>
                <a:hlinkClick r:id="rId3"/>
              </a:rPr>
              <a:t>whipple@hpe.com</a:t>
            </a:r>
            <a:endParaRPr lang="en-US" sz="900" dirty="0">
              <a:latin typeface="+mn-lt"/>
              <a:hlinkClick r:id="rId3"/>
            </a:endParaRPr>
          </a:p>
          <a:p>
            <a:r>
              <a:rPr lang="en-US" sz="1100" b="1" dirty="0">
                <a:latin typeface="MetricHPE Semibold" panose="020B0703030202060203" pitchFamily="34" charset="0"/>
              </a:rPr>
              <a:t>*For USA/Canada students only</a:t>
            </a:r>
          </a:p>
          <a:p>
            <a:pPr marL="0" indent="0">
              <a:buNone/>
            </a:pPr>
            <a:endParaRPr lang="en-US" sz="1400" dirty="0">
              <a:latin typeface="+mn-lt"/>
            </a:endParaRPr>
          </a:p>
        </p:txBody>
      </p:sp>
      <p:sp>
        <p:nvSpPr>
          <p:cNvPr id="10" name="Title 1"/>
          <p:cNvSpPr>
            <a:spLocks noGrp="1"/>
          </p:cNvSpPr>
          <p:nvPr>
            <p:ph type="title"/>
          </p:nvPr>
        </p:nvSpPr>
        <p:spPr>
          <a:xfrm>
            <a:off x="405738" y="395895"/>
            <a:ext cx="11421304" cy="427036"/>
          </a:xfrm>
        </p:spPr>
        <p:txBody>
          <a:bodyPr/>
          <a:lstStyle/>
          <a:p>
            <a:r>
              <a:rPr lang="en-US" dirty="0"/>
              <a:t>HPE Server Security and Wellness Workshop</a:t>
            </a:r>
          </a:p>
        </p:txBody>
      </p:sp>
      <p:pic>
        <p:nvPicPr>
          <p:cNvPr id="18" name="Picture 17"/>
          <p:cNvPicPr>
            <a:picLocks noChangeAspect="1"/>
          </p:cNvPicPr>
          <p:nvPr/>
        </p:nvPicPr>
        <p:blipFill>
          <a:blip r:embed="rId4"/>
          <a:stretch>
            <a:fillRect/>
          </a:stretch>
        </p:blipFill>
        <p:spPr>
          <a:xfrm>
            <a:off x="2856340" y="6244001"/>
            <a:ext cx="2459445" cy="298508"/>
          </a:xfrm>
          <a:prstGeom prst="rect">
            <a:avLst/>
          </a:prstGeom>
        </p:spPr>
      </p:pic>
      <p:pic>
        <p:nvPicPr>
          <p:cNvPr id="19" name="Picture 2" descr="Intel logo, png, transparent, hu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4750" y="6118935"/>
            <a:ext cx="827690" cy="548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46977" y="4223430"/>
            <a:ext cx="3752229" cy="1446550"/>
          </a:xfrm>
          <a:prstGeom prst="rect">
            <a:avLst/>
          </a:prstGeom>
          <a:noFill/>
          <a:ln w="57150">
            <a:noFill/>
            <a:miter lim="800000"/>
          </a:ln>
        </p:spPr>
        <p:txBody>
          <a:bodyPr wrap="square" lIns="182880" tIns="182880" rIns="182880" bIns="182880" rtlCol="0" anchor="ctr">
            <a:spAutoFit/>
          </a:bodyPr>
          <a:lstStyle/>
          <a:p>
            <a:pPr algn="ctr"/>
            <a:r>
              <a:rPr lang="en-US" sz="1600" b="1" dirty="0">
                <a:solidFill>
                  <a:schemeClr val="accent5"/>
                </a:solidFill>
              </a:rPr>
              <a:t>“Today’s cyber threat is bigger than any one government agency – frankly, it’s bigger than government itself.”</a:t>
            </a:r>
          </a:p>
          <a:p>
            <a:pPr algn="ctr"/>
            <a:endParaRPr lang="en-US" sz="1000" dirty="0">
              <a:solidFill>
                <a:srgbClr val="01A982"/>
              </a:solidFill>
            </a:endParaRPr>
          </a:p>
          <a:p>
            <a:pPr algn="ctr"/>
            <a:r>
              <a:rPr lang="en-US" sz="1200" dirty="0"/>
              <a:t>– Christopher Wray, FBI Director</a:t>
            </a:r>
          </a:p>
        </p:txBody>
      </p:sp>
    </p:spTree>
    <p:extLst>
      <p:ext uri="{BB962C8B-B14F-4D97-AF65-F5344CB8AC3E}">
        <p14:creationId xmlns:p14="http://schemas.microsoft.com/office/powerpoint/2010/main" val="48082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p>
        </p:txBody>
      </p:sp>
      <p:sp>
        <p:nvSpPr>
          <p:cNvPr id="3" name="Slide Number Placeholder 2"/>
          <p:cNvSpPr>
            <a:spLocks noGrp="1"/>
          </p:cNvSpPr>
          <p:nvPr>
            <p:ph type="sldNum" sz="quarter" idx="4294967295"/>
          </p:nvPr>
        </p:nvSpPr>
        <p:spPr>
          <a:xfrm>
            <a:off x="11049000" y="6430868"/>
            <a:ext cx="533399" cy="232147"/>
          </a:xfrm>
          <a:prstGeom prst="rect">
            <a:avLst/>
          </a:prstGeom>
        </p:spPr>
        <p:txBody>
          <a:bodyPr/>
          <a:lstStyle/>
          <a:p>
            <a:fld id="{CF48BE44-0EA7-40A6-B65F-01FF8F1E61B1}" type="slidenum">
              <a:rPr lang="en-GB" smtClean="0">
                <a:solidFill>
                  <a:prstClr val="white"/>
                </a:solidFill>
              </a:rPr>
              <a:pPr/>
              <a:t>19</a:t>
            </a:fld>
            <a:endParaRPr lang="en-GB">
              <a:solidFill>
                <a:prstClr val="white"/>
              </a:solidFill>
            </a:endParaRPr>
          </a:p>
        </p:txBody>
      </p:sp>
    </p:spTree>
    <p:extLst>
      <p:ext uri="{BB962C8B-B14F-4D97-AF65-F5344CB8AC3E}">
        <p14:creationId xmlns:p14="http://schemas.microsoft.com/office/powerpoint/2010/main" val="21826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Cyber crime</a:t>
            </a:r>
          </a:p>
        </p:txBody>
      </p:sp>
      <p:sp>
        <p:nvSpPr>
          <p:cNvPr id="3" name="Slide Number Placeholder 2"/>
          <p:cNvSpPr>
            <a:spLocks noGrp="1"/>
          </p:cNvSpPr>
          <p:nvPr>
            <p:ph type="sldNum" sz="quarter" idx="4294967295"/>
          </p:nvPr>
        </p:nvSpPr>
        <p:spPr>
          <a:xfrm>
            <a:off x="11049000" y="6430868"/>
            <a:ext cx="533399" cy="232147"/>
          </a:xfrm>
          <a:prstGeom prst="rect">
            <a:avLst/>
          </a:prstGeom>
        </p:spPr>
        <p:txBody>
          <a:bodyPr/>
          <a:lstStyle/>
          <a:p>
            <a:fld id="{CF48BE44-0EA7-40A6-B65F-01FF8F1E61B1}" type="slidenum">
              <a:rPr lang="en-GB" smtClean="0">
                <a:solidFill>
                  <a:prstClr val="white"/>
                </a:solidFill>
              </a:rPr>
              <a:pPr/>
              <a:t>2</a:t>
            </a:fld>
            <a:endParaRPr lang="en-GB">
              <a:solidFill>
                <a:prstClr val="white"/>
              </a:solidFill>
            </a:endParaRPr>
          </a:p>
        </p:txBody>
      </p:sp>
      <p:sp>
        <p:nvSpPr>
          <p:cNvPr id="4" name="Text Placeholder 3"/>
          <p:cNvSpPr>
            <a:spLocks noGrp="1"/>
          </p:cNvSpPr>
          <p:nvPr>
            <p:ph type="body" sz="quarter" idx="14"/>
          </p:nvPr>
        </p:nvSpPr>
        <p:spPr/>
        <p:txBody>
          <a:bodyPr/>
          <a:lstStyle/>
          <a:p>
            <a:r>
              <a:rPr lang="en-US" dirty="0"/>
              <a:t>James Morrison</a:t>
            </a:r>
            <a:endParaRPr lang="en-GB" dirty="0"/>
          </a:p>
        </p:txBody>
      </p:sp>
    </p:spTree>
    <p:extLst>
      <p:ext uri="{BB962C8B-B14F-4D97-AF65-F5344CB8AC3E}">
        <p14:creationId xmlns:p14="http://schemas.microsoft.com/office/powerpoint/2010/main" val="4565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requires a more holistic approach</a:t>
            </a:r>
          </a:p>
        </p:txBody>
      </p:sp>
      <p:sp>
        <p:nvSpPr>
          <p:cNvPr id="3" name="Slide Number Placeholder 2"/>
          <p:cNvSpPr>
            <a:spLocks noGrp="1"/>
          </p:cNvSpPr>
          <p:nvPr>
            <p:ph type="sldNum" sz="quarter" idx="4294967295"/>
          </p:nvPr>
        </p:nvSpPr>
        <p:spPr bwMode="gray">
          <a:xfrm>
            <a:off x="11049000" y="6430868"/>
            <a:ext cx="533399" cy="232147"/>
          </a:xfrm>
          <a:prstGeom prst="rect">
            <a:avLst/>
          </a:prstGeom>
        </p:spPr>
        <p:txBody>
          <a:bodyPr vert="horz" wrap="none" lIns="0" tIns="0" rIns="0" bIns="0" rtlCol="0" anchor="b" anchorCtr="0"/>
          <a:lstStyle>
            <a:defPPr>
              <a:defRPr lang="en-US"/>
            </a:defPPr>
            <a:lvl1pPr marL="0" algn="r" defTabSz="914400" rtl="0" eaLnBrk="1" latinLnBrk="0" hangingPunct="1">
              <a:defRPr sz="16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GB" sz="1600" b="0" i="0" u="none" strike="noStrike" kern="1200" cap="none" spc="0" normalizeH="0" baseline="0" noProof="0" smtClean="0">
                <a:ln>
                  <a:noFill/>
                </a:ln>
                <a:solidFill>
                  <a:srgbClr val="5F7A76"/>
                </a:solidFill>
                <a:effectLst/>
                <a:uLnTx/>
                <a:uFillTx/>
                <a:latin typeface="MetricHPE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5F7A76"/>
              </a:solidFill>
              <a:effectLst/>
              <a:uLnTx/>
              <a:uFillTx/>
              <a:latin typeface="MetricHPE Light"/>
              <a:ea typeface="+mn-ea"/>
              <a:cs typeface="+mn-cs"/>
            </a:endParaRP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95" y="1437382"/>
            <a:ext cx="12187632" cy="5440000"/>
          </a:xfrm>
          <a:prstGeom prst="rect">
            <a:avLst/>
          </a:prstGeom>
        </p:spPr>
      </p:pic>
      <p:sp>
        <p:nvSpPr>
          <p:cNvPr id="16" name="TextBox 15"/>
          <p:cNvSpPr txBox="1"/>
          <p:nvPr/>
        </p:nvSpPr>
        <p:spPr>
          <a:xfrm>
            <a:off x="396935" y="6416187"/>
            <a:ext cx="3985803" cy="231533"/>
          </a:xfrm>
          <a:prstGeom prst="rect">
            <a:avLst/>
          </a:prstGeom>
        </p:spPr>
        <p:txBody>
          <a:bodyPr vert="horz" wrap="square" lIns="0" tIns="0" rIns="0" bIns="0" rtlCol="0" anchor="ctr">
            <a:noAutofit/>
          </a:bodyPr>
          <a:lstStyle/>
          <a:p>
            <a:pPr marL="170622" marR="0" lvl="0" indent="-170622"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etricHPE" pitchFamily="34" charset="0"/>
                <a:ea typeface="+mn-ea"/>
                <a:cs typeface="+mn-cs"/>
              </a:rPr>
              <a:t>Source:  2018, Gartner, Inc</a:t>
            </a:r>
          </a:p>
        </p:txBody>
      </p:sp>
      <p:sp>
        <p:nvSpPr>
          <p:cNvPr id="17" name="Rectangle 16"/>
          <p:cNvSpPr/>
          <p:nvPr/>
        </p:nvSpPr>
        <p:spPr bwMode="ltGray">
          <a:xfrm>
            <a:off x="2717709" y="3018864"/>
            <a:ext cx="6777604" cy="1202479"/>
          </a:xfrm>
          <a:prstGeom prst="rect">
            <a:avLst/>
          </a:prstGeom>
          <a:solidFill>
            <a:sysClr val="window" lastClr="FFFFFF">
              <a:alpha val="90000"/>
            </a:sysClr>
          </a:solidFill>
          <a:ln w="114300" cap="flat" cmpd="sng" algn="ctr">
            <a:solidFill>
              <a:srgbClr val="2BD5CC"/>
            </a:solidFill>
            <a:prstDash val="solid"/>
            <a:miter lim="800000"/>
          </a:ln>
          <a:effectLst/>
        </p:spPr>
        <p:txBody>
          <a:bodyPr t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Loss of function</a:t>
            </a:r>
            <a:r>
              <a:rPr kumimoji="0" lang="pl-PL" sz="2400" b="1"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 </a:t>
            </a:r>
            <a:r>
              <a:rPr kumimoji="0" lang="en-US" sz="24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is the new weapon</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With many intelligent devices independently processing,</a:t>
            </a:r>
            <a:br>
              <a:rPr kumimoji="0" lang="en-US" sz="18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br>
            <a:r>
              <a:rPr kumimoji="0" lang="en-US" sz="18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data and control must be secured at every point</a:t>
            </a:r>
          </a:p>
        </p:txBody>
      </p:sp>
      <p:sp>
        <p:nvSpPr>
          <p:cNvPr id="18" name="Rectangle 17"/>
          <p:cNvSpPr/>
          <p:nvPr/>
        </p:nvSpPr>
        <p:spPr bwMode="ltGray">
          <a:xfrm>
            <a:off x="2029658" y="4827993"/>
            <a:ext cx="2281023" cy="779206"/>
          </a:xfrm>
          <a:prstGeom prst="rect">
            <a:avLst/>
          </a:prstGeom>
          <a:solidFill>
            <a:sysClr val="window" lastClr="FFFFFF">
              <a:alpha val="90000"/>
            </a:sysClr>
          </a:solidFill>
          <a:ln w="114300" cap="flat" cmpd="sng" algn="ctr">
            <a:solidFill>
              <a:srgbClr val="847871"/>
            </a:solid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Protect</a:t>
            </a:r>
            <a:r>
              <a:rPr kumimoji="0" lang="en-US" sz="2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
            </a:r>
            <a:br>
              <a:rPr kumimoji="0" lang="en-US" sz="2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br>
            <a:r>
              <a:rPr kumimoji="0" lang="en-US" sz="18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new vulnerabilities</a:t>
            </a:r>
            <a:endParaRPr kumimoji="0" lang="en-US" sz="1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endParaRPr>
          </a:p>
        </p:txBody>
      </p:sp>
      <p:sp>
        <p:nvSpPr>
          <p:cNvPr id="19" name="Rectangle 18"/>
          <p:cNvSpPr/>
          <p:nvPr/>
        </p:nvSpPr>
        <p:spPr bwMode="ltGray">
          <a:xfrm>
            <a:off x="4923908" y="4827993"/>
            <a:ext cx="2281023" cy="779206"/>
          </a:xfrm>
          <a:prstGeom prst="rect">
            <a:avLst/>
          </a:prstGeom>
          <a:solidFill>
            <a:sysClr val="window" lastClr="FFFFFF">
              <a:alpha val="90000"/>
            </a:sysClr>
          </a:solidFill>
          <a:ln w="114300" cap="flat" cmpd="sng" algn="ctr">
            <a:solidFill>
              <a:srgbClr val="847871"/>
            </a:solid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Detect</a:t>
            </a:r>
            <a:r>
              <a:rPr kumimoji="0" lang="en-US" sz="2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
            </a:r>
            <a:br>
              <a:rPr kumimoji="0" lang="en-US" sz="2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br>
            <a:r>
              <a:rPr kumimoji="0" lang="en-US" sz="18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intruders fast</a:t>
            </a:r>
            <a:endParaRPr kumimoji="0" lang="en-US" sz="1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endParaRPr>
          </a:p>
        </p:txBody>
      </p:sp>
      <p:sp>
        <p:nvSpPr>
          <p:cNvPr id="20" name="Rectangle 19"/>
          <p:cNvSpPr/>
          <p:nvPr/>
        </p:nvSpPr>
        <p:spPr bwMode="ltGray">
          <a:xfrm>
            <a:off x="7818158" y="4827993"/>
            <a:ext cx="2281023" cy="779206"/>
          </a:xfrm>
          <a:prstGeom prst="rect">
            <a:avLst/>
          </a:prstGeom>
          <a:solidFill>
            <a:sysClr val="window" lastClr="FFFFFF">
              <a:alpha val="90000"/>
            </a:sysClr>
          </a:solidFill>
          <a:ln w="114300" cap="flat" cmpd="sng" algn="ctr">
            <a:solidFill>
              <a:srgbClr val="847871"/>
            </a:solid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Recover</a:t>
            </a:r>
            <a:r>
              <a:rPr kumimoji="0" lang="en-US" sz="24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
            </a:r>
            <a:br>
              <a:rPr kumimoji="0" lang="en-US" sz="24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br>
            <a:r>
              <a:rPr kumimoji="0" lang="en-US" sz="18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quickly from an attack</a:t>
            </a:r>
            <a:endParaRPr kumimoji="0" lang="en-US" sz="12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endParaRPr>
          </a:p>
        </p:txBody>
      </p:sp>
      <p:sp>
        <p:nvSpPr>
          <p:cNvPr id="25" name="Rectangle 24"/>
          <p:cNvSpPr/>
          <p:nvPr/>
        </p:nvSpPr>
        <p:spPr bwMode="ltGray">
          <a:xfrm>
            <a:off x="2711085" y="1740032"/>
            <a:ext cx="6777604" cy="672124"/>
          </a:xfrm>
          <a:prstGeom prst="rect">
            <a:avLst/>
          </a:prstGeom>
          <a:solidFill>
            <a:sysClr val="window" lastClr="FFFFFF">
              <a:alpha val="90000"/>
            </a:sysClr>
          </a:solidFill>
          <a:ln w="114300" cap="flat" cmpd="sng" algn="ctr">
            <a:solidFill>
              <a:srgbClr val="2BD5CC"/>
            </a:solidFill>
            <a:prstDash val="solid"/>
            <a:miter lim="800000"/>
          </a:ln>
          <a:effectLst/>
        </p:spPr>
        <p:txBody>
          <a:bodyPr t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etricHPE" panose="020B0503030202060203" pitchFamily="34" charset="0"/>
                <a:ea typeface="+mn-ea"/>
                <a:cs typeface="+mn-cs"/>
              </a:rPr>
              <a:t>Data is the new currency</a:t>
            </a:r>
            <a:endParaRPr kumimoji="0" lang="en-US" sz="2400" b="0" i="0" u="none" strike="noStrike" kern="0" cap="none" spc="0" normalizeH="0" baseline="0" noProof="0" dirty="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2812092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9933" y="3613705"/>
            <a:ext cx="3218482" cy="2298915"/>
          </a:xfrm>
          <a:prstGeom prst="rect">
            <a:avLst/>
          </a:prstGeom>
        </p:spPr>
      </p:pic>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21751" t="34585" r="12833"/>
          <a:stretch/>
        </p:blipFill>
        <p:spPr>
          <a:xfrm>
            <a:off x="4717369" y="3598619"/>
            <a:ext cx="3239603" cy="2314002"/>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7369" y="1148895"/>
            <a:ext cx="3231909" cy="2308507"/>
          </a:xfrm>
          <a:prstGeom prst="rect">
            <a:avLst/>
          </a:prstGeom>
        </p:spPr>
      </p:pic>
      <p:sp>
        <p:nvSpPr>
          <p:cNvPr id="38" name="Rectangle 37"/>
          <p:cNvSpPr/>
          <p:nvPr/>
        </p:nvSpPr>
        <p:spPr bwMode="ltGray">
          <a:xfrm>
            <a:off x="4717368" y="1916506"/>
            <a:ext cx="3233449" cy="731182"/>
          </a:xfrm>
          <a:prstGeom prst="rect">
            <a:avLst/>
          </a:prstGeom>
          <a:solidFill>
            <a:srgbClr val="425563">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latin typeface="MetricHPE" panose="020B0503030202060203" pitchFamily="34"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5040" y="1148895"/>
            <a:ext cx="3218688" cy="2299063"/>
          </a:xfrm>
          <a:prstGeom prst="rect">
            <a:avLst/>
          </a:prstGeom>
        </p:spPr>
      </p:pic>
      <p:sp>
        <p:nvSpPr>
          <p:cNvPr id="37" name="Rectangle 36"/>
          <p:cNvSpPr/>
          <p:nvPr/>
        </p:nvSpPr>
        <p:spPr bwMode="ltGray">
          <a:xfrm>
            <a:off x="1355040" y="1916506"/>
            <a:ext cx="3218688" cy="731182"/>
          </a:xfrm>
          <a:prstGeom prst="rect">
            <a:avLst/>
          </a:prstGeom>
          <a:solidFill>
            <a:srgbClr val="425563">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latin typeface="MetricHPE" panose="020B0503030202060203" pitchFamily="34" charset="0"/>
            </a:endParaRPr>
          </a:p>
        </p:txBody>
      </p:sp>
      <p:sp>
        <p:nvSpPr>
          <p:cNvPr id="11" name="Rectangle 10"/>
          <p:cNvSpPr/>
          <p:nvPr/>
        </p:nvSpPr>
        <p:spPr bwMode="ltGray">
          <a:xfrm>
            <a:off x="1355040" y="4337769"/>
            <a:ext cx="3218688" cy="731182"/>
          </a:xfrm>
          <a:prstGeom prst="rect">
            <a:avLst/>
          </a:prstGeom>
          <a:solidFill>
            <a:srgbClr val="425563">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latin typeface="MetricHPE" panose="020B0503030202060203" pitchFamily="34" charset="0"/>
            </a:endParaRPr>
          </a:p>
        </p:txBody>
      </p:sp>
      <p:sp>
        <p:nvSpPr>
          <p:cNvPr id="5" name="Title 4"/>
          <p:cNvSpPr>
            <a:spLocks noGrp="1"/>
          </p:cNvSpPr>
          <p:nvPr>
            <p:ph type="title"/>
          </p:nvPr>
        </p:nvSpPr>
        <p:spPr/>
        <p:txBody>
          <a:bodyPr/>
          <a:lstStyle/>
          <a:p>
            <a:r>
              <a:rPr lang="en-GB" dirty="0"/>
              <a:t>Today’s reality</a:t>
            </a:r>
            <a:endParaRPr lang="en-US" dirty="0"/>
          </a:p>
        </p:txBody>
      </p:sp>
      <p:sp>
        <p:nvSpPr>
          <p:cNvPr id="6" name="Rectangle 5"/>
          <p:cNvSpPr/>
          <p:nvPr/>
        </p:nvSpPr>
        <p:spPr bwMode="ltGray">
          <a:xfrm>
            <a:off x="1393631" y="1960588"/>
            <a:ext cx="3218482" cy="76238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r>
              <a:rPr lang="en-GB" sz="2000" b="1" dirty="0">
                <a:solidFill>
                  <a:prstClr val="white"/>
                </a:solidFill>
                <a:latin typeface="MetricHPE" panose="020B0503030202060203" pitchFamily="34" charset="0"/>
                <a:cs typeface="MetricHPE" panose="020B0604020202020204" pitchFamily="34" charset="0"/>
              </a:rPr>
              <a:t>Enterprise IT</a:t>
            </a:r>
            <a:br>
              <a:rPr lang="en-GB" sz="2000" b="1" dirty="0">
                <a:solidFill>
                  <a:prstClr val="white"/>
                </a:solidFill>
                <a:latin typeface="MetricHPE" panose="020B0503030202060203" pitchFamily="34" charset="0"/>
                <a:cs typeface="MetricHPE" panose="020B0604020202020204" pitchFamily="34" charset="0"/>
              </a:rPr>
            </a:br>
            <a:r>
              <a:rPr lang="en-GB" sz="1600" dirty="0">
                <a:solidFill>
                  <a:prstClr val="white"/>
                </a:solidFill>
                <a:latin typeface="MetricHPE" panose="020B0503030202060203" pitchFamily="34" charset="0"/>
                <a:cs typeface="MetricHPE" panose="020B0604020202020204" pitchFamily="34" charset="0"/>
              </a:rPr>
              <a:t>will continue to transform</a:t>
            </a:r>
          </a:p>
        </p:txBody>
      </p:sp>
      <p:sp>
        <p:nvSpPr>
          <p:cNvPr id="33" name="Rectangle 32"/>
          <p:cNvSpPr/>
          <p:nvPr/>
        </p:nvSpPr>
        <p:spPr bwMode="ltGray">
          <a:xfrm>
            <a:off x="4717369" y="1920263"/>
            <a:ext cx="3218483" cy="83733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r>
              <a:rPr lang="en-GB" sz="2000" b="1" dirty="0">
                <a:solidFill>
                  <a:prstClr val="white"/>
                </a:solidFill>
                <a:latin typeface="MetricHPE" panose="020B0503030202060203" pitchFamily="34" charset="0"/>
                <a:cs typeface="MetricHPE" panose="020B0604020202020204" pitchFamily="34" charset="0"/>
              </a:rPr>
              <a:t>The adversary </a:t>
            </a:r>
            <a:r>
              <a:rPr lang="en-GB" b="1" dirty="0">
                <a:solidFill>
                  <a:prstClr val="white"/>
                </a:solidFill>
                <a:latin typeface="MetricHPE" panose="020B0503030202060203" pitchFamily="34" charset="0"/>
                <a:cs typeface="MetricHPE" panose="020B0604020202020204" pitchFamily="34" charset="0"/>
              </a:rPr>
              <a:t/>
            </a:r>
            <a:br>
              <a:rPr lang="en-GB" b="1" dirty="0">
                <a:solidFill>
                  <a:prstClr val="white"/>
                </a:solidFill>
                <a:latin typeface="MetricHPE" panose="020B0503030202060203" pitchFamily="34" charset="0"/>
                <a:cs typeface="MetricHPE" panose="020B0604020202020204" pitchFamily="34" charset="0"/>
              </a:rPr>
            </a:br>
            <a:r>
              <a:rPr lang="en-GB" sz="1600" dirty="0">
                <a:solidFill>
                  <a:prstClr val="white"/>
                </a:solidFill>
                <a:latin typeface="MetricHPE" panose="020B0503030202060203" pitchFamily="34" charset="0"/>
                <a:cs typeface="MetricHPE" panose="020B0604020202020204" pitchFamily="34" charset="0"/>
              </a:rPr>
              <a:t>is innovating</a:t>
            </a:r>
          </a:p>
        </p:txBody>
      </p:sp>
      <p:sp>
        <p:nvSpPr>
          <p:cNvPr id="34" name="Rectangle 33"/>
          <p:cNvSpPr/>
          <p:nvPr/>
        </p:nvSpPr>
        <p:spPr bwMode="ltGray">
          <a:xfrm>
            <a:off x="1349932" y="4450933"/>
            <a:ext cx="3218482" cy="61801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r>
              <a:rPr lang="en-GB" sz="2000" b="1" dirty="0">
                <a:solidFill>
                  <a:prstClr val="white"/>
                </a:solidFill>
                <a:latin typeface="MetricHPE" panose="020B0503030202060203" pitchFamily="34" charset="0"/>
                <a:cs typeface="MetricHPE" panose="020B0604020202020204" pitchFamily="34" charset="0"/>
              </a:rPr>
              <a:t>Regulations</a:t>
            </a:r>
            <a:r>
              <a:rPr lang="en-GB" b="1" dirty="0">
                <a:solidFill>
                  <a:prstClr val="white"/>
                </a:solidFill>
                <a:latin typeface="MetricHPE" panose="020B0503030202060203" pitchFamily="34" charset="0"/>
                <a:cs typeface="MetricHPE" panose="020B0604020202020204" pitchFamily="34" charset="0"/>
              </a:rPr>
              <a:t/>
            </a:r>
            <a:br>
              <a:rPr lang="en-GB" b="1" dirty="0">
                <a:solidFill>
                  <a:prstClr val="white"/>
                </a:solidFill>
                <a:latin typeface="MetricHPE" panose="020B0503030202060203" pitchFamily="34" charset="0"/>
                <a:cs typeface="MetricHPE" panose="020B0604020202020204" pitchFamily="34" charset="0"/>
              </a:rPr>
            </a:br>
            <a:r>
              <a:rPr lang="en-GB" sz="1600" dirty="0">
                <a:solidFill>
                  <a:prstClr val="white"/>
                </a:solidFill>
                <a:latin typeface="MetricHPE" panose="020B0503030202060203" pitchFamily="34" charset="0"/>
                <a:cs typeface="MetricHPE" panose="020B0604020202020204" pitchFamily="34" charset="0"/>
              </a:rPr>
              <a:t>Complexity &amp; costs are rising</a:t>
            </a:r>
          </a:p>
        </p:txBody>
      </p:sp>
      <p:sp>
        <p:nvSpPr>
          <p:cNvPr id="61" name="Rectangle 60"/>
          <p:cNvSpPr/>
          <p:nvPr/>
        </p:nvSpPr>
        <p:spPr bwMode="ltGray">
          <a:xfrm>
            <a:off x="8115188" y="1181734"/>
            <a:ext cx="2871013" cy="2266224"/>
          </a:xfrm>
          <a:prstGeom prst="rect">
            <a:avLst/>
          </a:prstGeom>
          <a:noFill/>
          <a:ln w="762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chemeClr val="tx1"/>
                </a:solidFill>
                <a:latin typeface="MetricHPE" panose="020B0503030202060203" pitchFamily="34" charset="0"/>
                <a:cs typeface="MetricHPE" panose="020B0604020202020204" pitchFamily="34" charset="0"/>
              </a:rPr>
              <a:t>Change brings new challenges</a:t>
            </a:r>
            <a:endParaRPr lang="en-GB" sz="2500" dirty="0">
              <a:solidFill>
                <a:schemeClr val="tx1"/>
              </a:solidFill>
              <a:latin typeface="MetricHPE" panose="020B0503030202060203" pitchFamily="34" charset="0"/>
              <a:cs typeface="MetricHPE" panose="020B0604020202020204" pitchFamily="34" charset="0"/>
            </a:endParaRPr>
          </a:p>
        </p:txBody>
      </p:sp>
      <p:sp>
        <p:nvSpPr>
          <p:cNvPr id="63" name="Rectangle 62"/>
          <p:cNvSpPr/>
          <p:nvPr/>
        </p:nvSpPr>
        <p:spPr bwMode="ltGray">
          <a:xfrm>
            <a:off x="8115188" y="3618655"/>
            <a:ext cx="2871013" cy="2255671"/>
          </a:xfrm>
          <a:prstGeom prst="rect">
            <a:avLst/>
          </a:prstGeom>
          <a:noFill/>
          <a:ln w="762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latin typeface="MetricHPE" panose="020B0503030202060203" pitchFamily="34" charset="0"/>
                <a:cs typeface="MetricHPE" panose="020B0604020202020204" pitchFamily="34" charset="0"/>
              </a:rPr>
              <a:t>Business depends</a:t>
            </a:r>
          </a:p>
          <a:p>
            <a:pPr algn="ctr"/>
            <a:r>
              <a:rPr lang="en-US" sz="2500" b="1" dirty="0">
                <a:solidFill>
                  <a:schemeClr val="tx1"/>
                </a:solidFill>
                <a:latin typeface="MetricHPE" panose="020B0503030202060203" pitchFamily="34" charset="0"/>
                <a:cs typeface="MetricHPE" panose="020B0604020202020204" pitchFamily="34" charset="0"/>
              </a:rPr>
              <a:t> on security</a:t>
            </a:r>
            <a:endParaRPr lang="en-GB" sz="2500" dirty="0">
              <a:solidFill>
                <a:schemeClr val="tx1"/>
              </a:solidFill>
              <a:latin typeface="MetricHPE" panose="020B0503030202060203" pitchFamily="34" charset="0"/>
              <a:cs typeface="MetricHPE" panose="020B0604020202020204" pitchFamily="34" charset="0"/>
            </a:endParaRPr>
          </a:p>
        </p:txBody>
      </p:sp>
      <p:sp>
        <p:nvSpPr>
          <p:cNvPr id="39" name="Rectangle 38"/>
          <p:cNvSpPr/>
          <p:nvPr/>
        </p:nvSpPr>
        <p:spPr bwMode="ltGray">
          <a:xfrm>
            <a:off x="4717369" y="4337769"/>
            <a:ext cx="3236976" cy="731182"/>
          </a:xfrm>
          <a:prstGeom prst="rect">
            <a:avLst/>
          </a:prstGeom>
          <a:solidFill>
            <a:srgbClr val="425563">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latin typeface="MetricHPE" panose="020B0503030202060203" pitchFamily="34" charset="0"/>
            </a:endParaRPr>
          </a:p>
        </p:txBody>
      </p:sp>
      <p:sp>
        <p:nvSpPr>
          <p:cNvPr id="40" name="Rectangle 39"/>
          <p:cNvSpPr/>
          <p:nvPr/>
        </p:nvSpPr>
        <p:spPr bwMode="ltGray">
          <a:xfrm>
            <a:off x="4717369" y="4450933"/>
            <a:ext cx="3218482" cy="61801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r>
              <a:rPr lang="en-GB" sz="2000" b="1" dirty="0">
                <a:solidFill>
                  <a:prstClr val="white"/>
                </a:solidFill>
                <a:latin typeface="MetricHPE" panose="020B0503030202060203" pitchFamily="34" charset="0"/>
                <a:cs typeface="MetricHPE" panose="020B0604020202020204" pitchFamily="34" charset="0"/>
              </a:rPr>
              <a:t>Skills</a:t>
            </a:r>
            <a:br>
              <a:rPr lang="en-GB" sz="2000" b="1" dirty="0">
                <a:solidFill>
                  <a:prstClr val="white"/>
                </a:solidFill>
                <a:latin typeface="MetricHPE" panose="020B0503030202060203" pitchFamily="34" charset="0"/>
                <a:cs typeface="MetricHPE" panose="020B0604020202020204" pitchFamily="34" charset="0"/>
              </a:rPr>
            </a:br>
            <a:r>
              <a:rPr lang="en-GB" sz="1600" dirty="0">
                <a:solidFill>
                  <a:prstClr val="white"/>
                </a:solidFill>
                <a:latin typeface="MetricHPE" panose="020B0503030202060203" pitchFamily="34" charset="0"/>
                <a:cs typeface="MetricHPE" panose="020B0604020202020204" pitchFamily="34" charset="0"/>
              </a:rPr>
              <a:t>Scarcity is a top challenge</a:t>
            </a:r>
          </a:p>
        </p:txBody>
      </p:sp>
    </p:spTree>
    <p:extLst>
      <p:ext uri="{BB962C8B-B14F-4D97-AF65-F5344CB8AC3E}">
        <p14:creationId xmlns:p14="http://schemas.microsoft.com/office/powerpoint/2010/main" val="90784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59087" y="6265584"/>
            <a:ext cx="6584950" cy="246221"/>
          </a:xfrm>
          <a:prstGeom prst="rect">
            <a:avLst/>
          </a:prstGeom>
          <a:solidFill>
            <a:schemeClr val="bg1"/>
          </a:solidFill>
        </p:spPr>
        <p:txBody>
          <a:bodyPr wrap="square" lIns="0" tIns="0" rIns="0" bIns="0">
            <a:spAutoFit/>
          </a:bodyPr>
          <a:lstStyle/>
          <a:p>
            <a:pPr algn="l"/>
            <a:r>
              <a:rPr lang="en-US" sz="800" i="1" dirty="0">
                <a:latin typeface="+mj-lt"/>
              </a:rPr>
              <a:t>Amount of monetary damage caused by reported cyber crime to the IC3 from 2001 to 2018 (in million U.S. dollars) </a:t>
            </a:r>
          </a:p>
          <a:p>
            <a:pPr algn="l"/>
            <a:r>
              <a:rPr lang="en-US" sz="800" b="1" i="1" dirty="0">
                <a:latin typeface="+mj-lt"/>
              </a:rPr>
              <a:t>Sources: FBI; IC3; US Department of Justice </a:t>
            </a:r>
          </a:p>
        </p:txBody>
      </p:sp>
      <p:sp>
        <p:nvSpPr>
          <p:cNvPr id="5" name="Title 4"/>
          <p:cNvSpPr txBox="1">
            <a:spLocks/>
          </p:cNvSpPr>
          <p:nvPr/>
        </p:nvSpPr>
        <p:spPr>
          <a:xfrm>
            <a:off x="285743" y="388687"/>
            <a:ext cx="11430000" cy="401362"/>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a:lstStyle>
          <a:p>
            <a:r>
              <a:rPr lang="en-GB" dirty="0"/>
              <a:t>Global cyber Crime Damages, 2001-2018</a:t>
            </a:r>
            <a:endParaRPr lang="en-US" dirty="0"/>
          </a:p>
        </p:txBody>
      </p:sp>
      <p:graphicFrame>
        <p:nvGraphicFramePr>
          <p:cNvPr id="8" name="Content Placeholder 9"/>
          <p:cNvGraphicFramePr>
            <a:graphicFrameLocks/>
          </p:cNvGraphicFramePr>
          <p:nvPr/>
        </p:nvGraphicFramePr>
        <p:xfrm>
          <a:off x="796924" y="1270391"/>
          <a:ext cx="10575925" cy="4514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312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6"/>
          <p:cNvSpPr txBox="1">
            <a:spLocks/>
          </p:cNvSpPr>
          <p:nvPr/>
        </p:nvSpPr>
        <p:spPr bwMode="black">
          <a:xfrm>
            <a:off x="1993797" y="275765"/>
            <a:ext cx="5521451" cy="1219200"/>
          </a:xfrm>
          <a:prstGeom prst="rect">
            <a:avLst/>
          </a:prstGeom>
        </p:spPr>
        <p:txBody>
          <a:bodyPr vert="horz" wrap="square" lIns="0" tIns="121920" rIns="0" bIns="0" rtlCol="0" anchor="ctr">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lnSpc>
                <a:spcPct val="150000"/>
              </a:lnSpc>
              <a:spcAft>
                <a:spcPts val="0"/>
              </a:spcAft>
            </a:pPr>
            <a:r>
              <a:rPr lang="en-US" sz="10700" dirty="0">
                <a:solidFill>
                  <a:schemeClr val="tx1"/>
                </a:solidFill>
                <a:latin typeface="MetricHPE" panose="020B0503030202060203" pitchFamily="34" charset="0"/>
              </a:rPr>
              <a:t>$13.0m</a:t>
            </a:r>
            <a:endParaRPr lang="en-US" sz="10700" baseline="70000" dirty="0">
              <a:solidFill>
                <a:schemeClr val="tx1"/>
              </a:solidFill>
              <a:latin typeface="MetricHPE" panose="020B0503030202060203" pitchFamily="34" charset="0"/>
            </a:endParaRPr>
          </a:p>
        </p:txBody>
      </p:sp>
      <p:cxnSp>
        <p:nvCxnSpPr>
          <p:cNvPr id="44" name="Straight Connector 43"/>
          <p:cNvCxnSpPr/>
          <p:nvPr/>
        </p:nvCxnSpPr>
        <p:spPr>
          <a:xfrm>
            <a:off x="744757" y="2265435"/>
            <a:ext cx="10752699" cy="0"/>
          </a:xfrm>
          <a:prstGeom prst="line">
            <a:avLst/>
          </a:prstGeom>
          <a:ln w="28575" cap="rnd"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73072" y="4319044"/>
            <a:ext cx="10752699" cy="0"/>
          </a:xfrm>
          <a:prstGeom prst="line">
            <a:avLst/>
          </a:prstGeom>
          <a:ln w="28575" cap="rnd"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086631" y="2456958"/>
            <a:ext cx="0" cy="1663591"/>
          </a:xfrm>
          <a:prstGeom prst="line">
            <a:avLst/>
          </a:prstGeom>
          <a:ln w="28575" cap="rnd"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403875" y="2605288"/>
            <a:ext cx="3565176" cy="913199"/>
          </a:xfrm>
          <a:prstGeom prst="rect">
            <a:avLst/>
          </a:prstGeom>
          <a:noFill/>
        </p:spPr>
        <p:txBody>
          <a:bodyPr wrap="square" rtlCol="0">
            <a:spAutoFit/>
          </a:bodyPr>
          <a:lstStyle/>
          <a:p>
            <a:r>
              <a:rPr lang="en-GB" sz="2667" dirty="0">
                <a:latin typeface="MetricHPE" panose="020B0503030202060203" pitchFamily="34" charset="0"/>
              </a:rPr>
              <a:t>of IT </a:t>
            </a:r>
            <a:r>
              <a:rPr lang="en-GB" sz="2667" b="1" dirty="0">
                <a:latin typeface="MetricHPE" panose="020B0503030202060203" pitchFamily="34" charset="0"/>
              </a:rPr>
              <a:t>budget spent </a:t>
            </a:r>
            <a:r>
              <a:rPr lang="en-GB" sz="2667" dirty="0">
                <a:latin typeface="MetricHPE" panose="020B0503030202060203" pitchFamily="34" charset="0"/>
              </a:rPr>
              <a:t>on security</a:t>
            </a:r>
            <a:r>
              <a:rPr lang="en-GB" sz="2667" baseline="30000" dirty="0">
                <a:latin typeface="MetricHPE" panose="020B0503030202060203" pitchFamily="34" charset="0"/>
              </a:rPr>
              <a:t>2</a:t>
            </a:r>
            <a:endParaRPr lang="en-US" sz="2667" baseline="30000" dirty="0">
              <a:latin typeface="MetricHPE" panose="020B0503030202060203" pitchFamily="34" charset="0"/>
            </a:endParaRPr>
          </a:p>
        </p:txBody>
      </p:sp>
      <p:sp>
        <p:nvSpPr>
          <p:cNvPr id="48" name="TextBox 47"/>
          <p:cNvSpPr txBox="1"/>
          <p:nvPr/>
        </p:nvSpPr>
        <p:spPr>
          <a:xfrm>
            <a:off x="2588704" y="4398162"/>
            <a:ext cx="3375122" cy="1734064"/>
          </a:xfrm>
          <a:prstGeom prst="rect">
            <a:avLst/>
          </a:prstGeom>
          <a:noFill/>
        </p:spPr>
        <p:txBody>
          <a:bodyPr wrap="square" rtlCol="0">
            <a:spAutoFit/>
          </a:bodyPr>
          <a:lstStyle/>
          <a:p>
            <a:r>
              <a:rPr lang="en-GB" sz="2667" dirty="0">
                <a:latin typeface="MetricHPE" panose="020B0503030202060203" pitchFamily="34" charset="0"/>
              </a:rPr>
              <a:t>of executives say their response to security is </a:t>
            </a:r>
            <a:r>
              <a:rPr lang="en-GB" sz="2667" b="1" dirty="0">
                <a:latin typeface="MetricHPE" panose="020B0503030202060203" pitchFamily="34" charset="0"/>
              </a:rPr>
              <a:t>reactive not proactive</a:t>
            </a:r>
            <a:r>
              <a:rPr lang="en-GB" sz="2667" baseline="30000" dirty="0">
                <a:latin typeface="MetricHPE" panose="020B0503030202060203" pitchFamily="34" charset="0"/>
              </a:rPr>
              <a:t>3</a:t>
            </a:r>
            <a:endParaRPr lang="en-US" sz="2667" baseline="30000" dirty="0">
              <a:latin typeface="MetricHPE" panose="020B0503030202060203" pitchFamily="34" charset="0"/>
            </a:endParaRPr>
          </a:p>
          <a:p>
            <a:endParaRPr lang="en-US" sz="2667" b="1" dirty="0">
              <a:latin typeface="MetricHPE" panose="020B0503030202060203" pitchFamily="34" charset="0"/>
            </a:endParaRPr>
          </a:p>
        </p:txBody>
      </p:sp>
      <p:sp>
        <p:nvSpPr>
          <p:cNvPr id="49" name="TextBox 48"/>
          <p:cNvSpPr txBox="1"/>
          <p:nvPr/>
        </p:nvSpPr>
        <p:spPr>
          <a:xfrm>
            <a:off x="7515249" y="2321778"/>
            <a:ext cx="4089399" cy="830997"/>
          </a:xfrm>
          <a:prstGeom prst="rect">
            <a:avLst/>
          </a:prstGeom>
          <a:noFill/>
        </p:spPr>
        <p:txBody>
          <a:bodyPr wrap="square" rtlCol="0">
            <a:spAutoFit/>
          </a:bodyPr>
          <a:lstStyle/>
          <a:p>
            <a:r>
              <a:rPr lang="en-GB" sz="2400" dirty="0">
                <a:latin typeface="MetricHPE" panose="020B0503030202060203" pitchFamily="34" charset="0"/>
              </a:rPr>
              <a:t>GDPR requires breach notification within</a:t>
            </a:r>
            <a:endParaRPr lang="en-US" sz="2400" baseline="30000" dirty="0">
              <a:latin typeface="MetricHPE" panose="020B0503030202060203" pitchFamily="34" charset="0"/>
            </a:endParaRPr>
          </a:p>
        </p:txBody>
      </p:sp>
      <p:sp>
        <p:nvSpPr>
          <p:cNvPr id="51" name="Rectangle 50"/>
          <p:cNvSpPr/>
          <p:nvPr/>
        </p:nvSpPr>
        <p:spPr>
          <a:xfrm>
            <a:off x="6913778" y="844908"/>
            <a:ext cx="3577651" cy="830997"/>
          </a:xfrm>
          <a:prstGeom prst="rect">
            <a:avLst/>
          </a:prstGeom>
        </p:spPr>
        <p:txBody>
          <a:bodyPr wrap="square">
            <a:spAutoFit/>
          </a:bodyPr>
          <a:lstStyle/>
          <a:p>
            <a:r>
              <a:rPr lang="en-GB" sz="2400" dirty="0">
                <a:latin typeface="MetricHPE" panose="020B0503030202060203" pitchFamily="34" charset="0"/>
              </a:rPr>
              <a:t>Mean annualized cost of a </a:t>
            </a:r>
            <a:r>
              <a:rPr lang="en-GB" sz="2400" b="1" dirty="0">
                <a:latin typeface="MetricHPE" panose="020B0503030202060203" pitchFamily="34" charset="0"/>
              </a:rPr>
              <a:t>cyber crime</a:t>
            </a:r>
            <a:r>
              <a:rPr lang="en-GB" sz="2400" dirty="0">
                <a:latin typeface="MetricHPE" panose="020B0503030202060203" pitchFamily="34" charset="0"/>
              </a:rPr>
              <a:t> incident</a:t>
            </a:r>
            <a:r>
              <a:rPr lang="en-GB" sz="2400" baseline="30000" dirty="0">
                <a:latin typeface="MetricHPE" panose="020B0503030202060203" pitchFamily="34" charset="0"/>
              </a:rPr>
              <a:t>1</a:t>
            </a:r>
            <a:endParaRPr lang="en-US" sz="2400" baseline="30000" dirty="0">
              <a:latin typeface="MetricHPE" panose="020B0503030202060203" pitchFamily="34" charset="0"/>
            </a:endParaRPr>
          </a:p>
        </p:txBody>
      </p:sp>
      <p:sp>
        <p:nvSpPr>
          <p:cNvPr id="50" name="Content Placeholder 26"/>
          <p:cNvSpPr txBox="1">
            <a:spLocks/>
          </p:cNvSpPr>
          <p:nvPr/>
        </p:nvSpPr>
        <p:spPr bwMode="black">
          <a:xfrm>
            <a:off x="645478" y="2454598"/>
            <a:ext cx="4813414" cy="1219200"/>
          </a:xfrm>
          <a:prstGeom prst="rect">
            <a:avLst/>
          </a:prstGeom>
        </p:spPr>
        <p:txBody>
          <a:bodyPr vert="horz" wrap="square" lIns="0" tIns="121920" rIns="0" bIns="0" rtlCol="0" anchor="ctr">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lnSpc>
                <a:spcPct val="150000"/>
              </a:lnSpc>
              <a:spcAft>
                <a:spcPts val="0"/>
              </a:spcAft>
            </a:pPr>
            <a:r>
              <a:rPr lang="en-US" sz="11500" dirty="0">
                <a:solidFill>
                  <a:schemeClr val="tx1"/>
                </a:solidFill>
                <a:latin typeface="MetricHPE" panose="020B0503030202060203" pitchFamily="34" charset="0"/>
              </a:rPr>
              <a:t>3.7</a:t>
            </a:r>
            <a:r>
              <a:rPr lang="en-US" sz="6600" dirty="0">
                <a:solidFill>
                  <a:schemeClr val="tx1"/>
                </a:solidFill>
                <a:latin typeface="MetricHPE" panose="020B0503030202060203" pitchFamily="34" charset="0"/>
              </a:rPr>
              <a:t>%</a:t>
            </a:r>
            <a:endParaRPr lang="en-US" sz="11500" baseline="70000" dirty="0">
              <a:solidFill>
                <a:schemeClr val="tx1"/>
              </a:solidFill>
              <a:latin typeface="MetricHPE" panose="020B0503030202060203" pitchFamily="34" charset="0"/>
            </a:endParaRPr>
          </a:p>
        </p:txBody>
      </p:sp>
      <p:sp>
        <p:nvSpPr>
          <p:cNvPr id="53" name="Content Placeholder 26"/>
          <p:cNvSpPr txBox="1">
            <a:spLocks/>
          </p:cNvSpPr>
          <p:nvPr/>
        </p:nvSpPr>
        <p:spPr bwMode="black">
          <a:xfrm>
            <a:off x="645478" y="4334784"/>
            <a:ext cx="4813414" cy="1219200"/>
          </a:xfrm>
          <a:prstGeom prst="rect">
            <a:avLst/>
          </a:prstGeom>
        </p:spPr>
        <p:txBody>
          <a:bodyPr vert="horz" wrap="square" lIns="0" tIns="121920" rIns="0" bIns="0" rtlCol="0" anchor="ctr">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lnSpc>
                <a:spcPct val="150000"/>
              </a:lnSpc>
              <a:spcAft>
                <a:spcPts val="0"/>
              </a:spcAft>
            </a:pPr>
            <a:r>
              <a:rPr lang="en-US" sz="9600" dirty="0">
                <a:solidFill>
                  <a:schemeClr val="tx1"/>
                </a:solidFill>
                <a:latin typeface="MetricHPE" panose="020B0503030202060203" pitchFamily="34" charset="0"/>
              </a:rPr>
              <a:t>56</a:t>
            </a:r>
            <a:r>
              <a:rPr lang="en-US" sz="6000" dirty="0">
                <a:solidFill>
                  <a:schemeClr val="tx1"/>
                </a:solidFill>
                <a:latin typeface="MetricHPE" panose="020B0503030202060203" pitchFamily="34" charset="0"/>
              </a:rPr>
              <a:t>%</a:t>
            </a:r>
            <a:endParaRPr lang="en-US" sz="9600" baseline="70000" dirty="0">
              <a:solidFill>
                <a:schemeClr val="tx1"/>
              </a:solidFill>
              <a:latin typeface="MetricHPE" panose="020B0503030202060203" pitchFamily="34" charset="0"/>
            </a:endParaRPr>
          </a:p>
        </p:txBody>
      </p:sp>
      <p:sp>
        <p:nvSpPr>
          <p:cNvPr id="54" name="Content Placeholder 26"/>
          <p:cNvSpPr txBox="1">
            <a:spLocks/>
          </p:cNvSpPr>
          <p:nvPr/>
        </p:nvSpPr>
        <p:spPr bwMode="black">
          <a:xfrm>
            <a:off x="9415253" y="3051679"/>
            <a:ext cx="2082203" cy="1026766"/>
          </a:xfrm>
          <a:prstGeom prst="rect">
            <a:avLst/>
          </a:prstGeom>
        </p:spPr>
        <p:txBody>
          <a:bodyPr vert="horz" wrap="square" lIns="0" tIns="0" rIns="0" bIns="0" rtlCol="0" anchor="t" anchorCtr="0">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spcAft>
                <a:spcPts val="0"/>
              </a:spcAft>
            </a:pPr>
            <a:r>
              <a:rPr lang="en-US" sz="8000" dirty="0">
                <a:solidFill>
                  <a:schemeClr val="tx1"/>
                </a:solidFill>
                <a:latin typeface="MetricHPE" panose="020B0503030202060203" pitchFamily="34" charset="0"/>
              </a:rPr>
              <a:t>72</a:t>
            </a:r>
            <a:r>
              <a:rPr lang="en-US" sz="2400" dirty="0">
                <a:solidFill>
                  <a:schemeClr val="tx1"/>
                </a:solidFill>
                <a:latin typeface="MetricHPE" panose="020B0503030202060203" pitchFamily="34" charset="0"/>
              </a:rPr>
              <a:t>hours</a:t>
            </a:r>
            <a:endParaRPr lang="en-US" sz="8000" baseline="70000" dirty="0">
              <a:solidFill>
                <a:schemeClr val="tx1"/>
              </a:solidFill>
              <a:latin typeface="MetricHPE" panose="020B0503030202060203" pitchFamily="34" charset="0"/>
            </a:endParaRPr>
          </a:p>
        </p:txBody>
      </p:sp>
      <p:grpSp>
        <p:nvGrpSpPr>
          <p:cNvPr id="10" name="Group 9"/>
          <p:cNvGrpSpPr/>
          <p:nvPr/>
        </p:nvGrpSpPr>
        <p:grpSpPr>
          <a:xfrm>
            <a:off x="6096000" y="4707333"/>
            <a:ext cx="5265451" cy="866530"/>
            <a:chOff x="6096000" y="5089188"/>
            <a:chExt cx="5265451" cy="866530"/>
          </a:xfrm>
          <a:solidFill>
            <a:schemeClr val="bg1"/>
          </a:solidFill>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097294"/>
              <a:ext cx="556943" cy="838119"/>
            </a:xfrm>
            <a:prstGeom prst="rect">
              <a:avLst/>
            </a:prstGeom>
            <a:grpFill/>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101307"/>
              <a:ext cx="416356" cy="838119"/>
            </a:xfrm>
            <a:prstGeom prst="rect">
              <a:avLst/>
            </a:prstGeom>
            <a:grpFill/>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5105400"/>
              <a:ext cx="556943" cy="838119"/>
            </a:xfrm>
            <a:prstGeom prst="rect">
              <a:avLst/>
            </a:prstGeom>
            <a:grpFill/>
          </p:spPr>
        </p:pic>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105400"/>
              <a:ext cx="416356" cy="838119"/>
            </a:xfrm>
            <a:prstGeom prst="rect">
              <a:avLst/>
            </a:prstGeom>
            <a:grpFill/>
          </p:spPr>
        </p:pic>
        <p:pic>
          <p:nvPicPr>
            <p:cNvPr id="86" name="Pictur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677" y="5109493"/>
              <a:ext cx="556943" cy="838119"/>
            </a:xfrm>
            <a:prstGeom prst="rect">
              <a:avLst/>
            </a:prstGeom>
            <a:grpFill/>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277" y="5113506"/>
              <a:ext cx="416356" cy="838119"/>
            </a:xfrm>
            <a:prstGeom prst="rect">
              <a:avLst/>
            </a:prstGeom>
            <a:grpFill/>
          </p:spPr>
        </p:pic>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477" y="5117599"/>
              <a:ext cx="556943" cy="838119"/>
            </a:xfrm>
            <a:prstGeom prst="rect">
              <a:avLst/>
            </a:prstGeom>
            <a:grpFill/>
          </p:spPr>
        </p:pic>
        <p:pic>
          <p:nvPicPr>
            <p:cNvPr id="89" name="Picture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3218" y="5089188"/>
              <a:ext cx="416356" cy="838119"/>
            </a:xfrm>
            <a:prstGeom prst="rect">
              <a:avLst/>
            </a:prstGeom>
            <a:grpFill/>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495" y="5093281"/>
              <a:ext cx="556943" cy="838119"/>
            </a:xfrm>
            <a:prstGeom prst="rect">
              <a:avLst/>
            </a:prstGeom>
            <a:grpFill/>
          </p:spPr>
        </p:pic>
        <p:pic>
          <p:nvPicPr>
            <p:cNvPr id="91" name="Picture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095" y="5097294"/>
              <a:ext cx="416356" cy="838119"/>
            </a:xfrm>
            <a:prstGeom prst="rect">
              <a:avLst/>
            </a:prstGeom>
            <a:grpFill/>
          </p:spPr>
        </p:pic>
      </p:grpSp>
      <p:sp>
        <p:nvSpPr>
          <p:cNvPr id="32" name="TextBox 31"/>
          <p:cNvSpPr txBox="1"/>
          <p:nvPr/>
        </p:nvSpPr>
        <p:spPr>
          <a:xfrm>
            <a:off x="9525000" y="2122241"/>
            <a:ext cx="1443721" cy="116022"/>
          </a:xfrm>
          <a:prstGeom prst="rect">
            <a:avLst/>
          </a:prstGeom>
          <a:noFill/>
        </p:spPr>
        <p:txBody>
          <a:bodyPr wrap="none" lIns="0" tIns="0" rIns="0" bIns="0" rtlCol="0">
            <a:noAutofit/>
          </a:bodyPr>
          <a:lstStyle/>
          <a:p>
            <a:pPr marL="91440" indent="-91440">
              <a:lnSpc>
                <a:spcPct val="90000"/>
              </a:lnSpc>
              <a:buFont typeface="+mj-lt"/>
              <a:buAutoNum type="arabicPeriod"/>
            </a:pPr>
            <a:r>
              <a:rPr lang="en-US" sz="800" dirty="0">
                <a:latin typeface="MetricHPE" panose="020B0503030202060203" pitchFamily="34" charset="0"/>
              </a:rPr>
              <a:t>2019 </a:t>
            </a:r>
            <a:r>
              <a:rPr lang="en-US" sz="800" dirty="0" err="1">
                <a:latin typeface="MetricHPE" panose="020B0503030202060203" pitchFamily="34" charset="0"/>
              </a:rPr>
              <a:t>Ponemon</a:t>
            </a:r>
            <a:r>
              <a:rPr lang="en-US" sz="800" dirty="0">
                <a:latin typeface="MetricHPE" panose="020B0503030202060203" pitchFamily="34" charset="0"/>
              </a:rPr>
              <a:t> Cost of Cybercrime study</a:t>
            </a:r>
          </a:p>
        </p:txBody>
      </p:sp>
      <p:sp>
        <p:nvSpPr>
          <p:cNvPr id="34" name="TextBox 33"/>
          <p:cNvSpPr txBox="1"/>
          <p:nvPr/>
        </p:nvSpPr>
        <p:spPr>
          <a:xfrm>
            <a:off x="773072" y="4163069"/>
            <a:ext cx="4116950" cy="138534"/>
          </a:xfrm>
          <a:prstGeom prst="rect">
            <a:avLst/>
          </a:prstGeom>
          <a:noFill/>
        </p:spPr>
        <p:txBody>
          <a:bodyPr wrap="square" lIns="0" tIns="0" rIns="0" bIns="0" rtlCol="0">
            <a:noAutofit/>
          </a:bodyPr>
          <a:lstStyle/>
          <a:p>
            <a:pPr marL="91440" indent="-91440">
              <a:lnSpc>
                <a:spcPct val="90000"/>
              </a:lnSpc>
              <a:buFont typeface="+mj-lt"/>
              <a:buAutoNum type="arabicPeriod" startAt="2"/>
            </a:pPr>
            <a:r>
              <a:rPr lang="en-US" sz="800" dirty="0">
                <a:latin typeface="MetricHPE" panose="020B0503030202060203" pitchFamily="34" charset="0"/>
              </a:rPr>
              <a:t>PWC Global state of information security survey report 2017</a:t>
            </a:r>
          </a:p>
        </p:txBody>
      </p:sp>
      <p:sp>
        <p:nvSpPr>
          <p:cNvPr id="35" name="TextBox 34"/>
          <p:cNvSpPr txBox="1"/>
          <p:nvPr/>
        </p:nvSpPr>
        <p:spPr>
          <a:xfrm>
            <a:off x="8591029" y="4398162"/>
            <a:ext cx="2991371" cy="289296"/>
          </a:xfrm>
          <a:prstGeom prst="rect">
            <a:avLst/>
          </a:prstGeom>
          <a:noFill/>
        </p:spPr>
        <p:txBody>
          <a:bodyPr wrap="square" lIns="0" tIns="0" rIns="0" bIns="0" rtlCol="0">
            <a:noAutofit/>
          </a:bodyPr>
          <a:lstStyle/>
          <a:p>
            <a:pPr>
              <a:lnSpc>
                <a:spcPct val="90000"/>
              </a:lnSpc>
            </a:pPr>
            <a:r>
              <a:rPr lang="en-US" sz="800" dirty="0">
                <a:latin typeface="MetricHPE" panose="020B0503030202060203" pitchFamily="34" charset="0"/>
              </a:rPr>
              <a:t>3. 2014 </a:t>
            </a:r>
            <a:r>
              <a:rPr lang="en-US" sz="800" dirty="0" err="1">
                <a:latin typeface="MetricHPE" panose="020B0503030202060203" pitchFamily="34" charset="0"/>
              </a:rPr>
              <a:t>Ponemon</a:t>
            </a:r>
            <a:r>
              <a:rPr lang="en-US" sz="800" dirty="0">
                <a:latin typeface="MetricHPE" panose="020B0503030202060203" pitchFamily="34" charset="0"/>
              </a:rPr>
              <a:t> report on senior executive response to security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3534116"/>
            <a:ext cx="544329" cy="544329"/>
          </a:xfrm>
          <a:prstGeom prst="rect">
            <a:avLst/>
          </a:prstGeom>
          <a:solidFill>
            <a:schemeClr val="bg1"/>
          </a:solid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2954" y="3157399"/>
            <a:ext cx="921046" cy="921046"/>
          </a:xfrm>
          <a:prstGeom prst="rect">
            <a:avLst/>
          </a:prstGeom>
          <a:solidFill>
            <a:schemeClr val="bg1"/>
          </a:solidFill>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941" y="538321"/>
            <a:ext cx="1255291" cy="1255291"/>
          </a:xfrm>
          <a:prstGeom prst="rect">
            <a:avLst/>
          </a:prstGeom>
          <a:solidFill>
            <a:schemeClr val="bg1"/>
          </a:solidFill>
        </p:spPr>
      </p:pic>
    </p:spTree>
    <p:extLst>
      <p:ext uri="{BB962C8B-B14F-4D97-AF65-F5344CB8AC3E}">
        <p14:creationId xmlns:p14="http://schemas.microsoft.com/office/powerpoint/2010/main" val="150587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hl7v2-ss-r2-testing.nist.gov/ss-r2/images/nist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931" y="4590676"/>
            <a:ext cx="3357690" cy="1544538"/>
          </a:xfrm>
          <a:prstGeom prst="rect">
            <a:avLst/>
          </a:prstGeom>
          <a:solidFill>
            <a:schemeClr val="bg1"/>
          </a:solidFill>
        </p:spPr>
      </p:pic>
      <p:grpSp>
        <p:nvGrpSpPr>
          <p:cNvPr id="4" name="Group 154"/>
          <p:cNvGrpSpPr/>
          <p:nvPr/>
        </p:nvGrpSpPr>
        <p:grpSpPr>
          <a:xfrm>
            <a:off x="1910848" y="209009"/>
            <a:ext cx="4813414" cy="1784273"/>
            <a:chOff x="547380" y="2875728"/>
            <a:chExt cx="3613866" cy="1338205"/>
          </a:xfrm>
        </p:grpSpPr>
        <p:sp>
          <p:nvSpPr>
            <p:cNvPr id="6" name="Content Placeholder 26"/>
            <p:cNvSpPr txBox="1">
              <a:spLocks/>
            </p:cNvSpPr>
            <p:nvPr/>
          </p:nvSpPr>
          <p:spPr bwMode="black">
            <a:xfrm>
              <a:off x="547380" y="2875728"/>
              <a:ext cx="3613866" cy="914400"/>
            </a:xfrm>
            <a:prstGeom prst="rect">
              <a:avLst/>
            </a:prstGeom>
          </p:spPr>
          <p:txBody>
            <a:bodyPr vert="horz" wrap="square" lIns="0" tIns="121920" rIns="0" bIns="0" rtlCol="0" anchor="ctr">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lnSpc>
                  <a:spcPct val="150000"/>
                </a:lnSpc>
                <a:spcAft>
                  <a:spcPts val="0"/>
                </a:spcAft>
              </a:pPr>
              <a:r>
                <a:rPr lang="en-US" sz="12800" dirty="0">
                  <a:solidFill>
                    <a:schemeClr val="tx1"/>
                  </a:solidFill>
                  <a:latin typeface="MetricHPE" panose="020B0503030202060203" pitchFamily="34" charset="0"/>
                </a:rPr>
                <a:t>78</a:t>
              </a:r>
              <a:endParaRPr lang="en-US" sz="12800" baseline="70000" dirty="0">
                <a:solidFill>
                  <a:schemeClr val="tx1"/>
                </a:solidFill>
                <a:latin typeface="MetricHPE" panose="020B0503030202060203" pitchFamily="34" charset="0"/>
              </a:endParaRPr>
            </a:p>
          </p:txBody>
        </p:sp>
        <p:sp>
          <p:nvSpPr>
            <p:cNvPr id="7" name="TextBox 6"/>
            <p:cNvSpPr txBox="1"/>
            <p:nvPr/>
          </p:nvSpPr>
          <p:spPr>
            <a:xfrm>
              <a:off x="2025159" y="3326863"/>
              <a:ext cx="1113064" cy="887070"/>
            </a:xfrm>
            <a:prstGeom prst="rect">
              <a:avLst/>
            </a:prstGeom>
            <a:noFill/>
          </p:spPr>
          <p:txBody>
            <a:bodyPr wrap="none" rtlCol="0">
              <a:spAutoFit/>
            </a:bodyPr>
            <a:lstStyle/>
            <a:p>
              <a:pPr>
                <a:lnSpc>
                  <a:spcPct val="150000"/>
                </a:lnSpc>
              </a:pPr>
              <a:r>
                <a:rPr lang="en-US" sz="8000" b="1" baseline="70000" dirty="0">
                  <a:latin typeface="MetricHPE" panose="020B0503030202060203" pitchFamily="34" charset="0"/>
                </a:rPr>
                <a:t>days</a:t>
              </a:r>
              <a:endParaRPr lang="en-US" sz="12800" b="1" baseline="70000" dirty="0">
                <a:latin typeface="MetricHPE" panose="020B0503030202060203" pitchFamily="34" charset="0"/>
              </a:endParaRPr>
            </a:p>
          </p:txBody>
        </p:sp>
      </p:grpSp>
      <p:sp>
        <p:nvSpPr>
          <p:cNvPr id="8" name="Content Placeholder 26"/>
          <p:cNvSpPr txBox="1">
            <a:spLocks/>
          </p:cNvSpPr>
          <p:nvPr/>
        </p:nvSpPr>
        <p:spPr bwMode="black">
          <a:xfrm>
            <a:off x="630457" y="1552499"/>
            <a:ext cx="11313085" cy="731520"/>
          </a:xfrm>
          <a:prstGeom prst="rect">
            <a:avLst/>
          </a:prstGeom>
          <a:noFill/>
        </p:spPr>
        <p:txBody>
          <a:bodyPr vert="horz" wrap="square" lIns="121915" tIns="121915" rIns="121915" bIns="0" rtlCol="0" anchor="ctr">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lnSpc>
                <a:spcPct val="150000"/>
              </a:lnSpc>
              <a:spcAft>
                <a:spcPts val="0"/>
              </a:spcAft>
            </a:pPr>
            <a:r>
              <a:rPr lang="en-US" sz="2400" spc="27" dirty="0">
                <a:solidFill>
                  <a:schemeClr val="tx1"/>
                </a:solidFill>
                <a:latin typeface="MetricHPE" panose="020B0503030202060203" pitchFamily="34" charset="0"/>
              </a:rPr>
              <a:t>2019</a:t>
            </a:r>
            <a:r>
              <a:rPr lang="en-US" sz="2133" b="0" spc="27" dirty="0">
                <a:solidFill>
                  <a:schemeClr val="tx1"/>
                </a:solidFill>
                <a:latin typeface="MetricHPE" panose="020B0503030202060203" pitchFamily="34" charset="0"/>
              </a:rPr>
              <a:t> </a:t>
            </a:r>
            <a:r>
              <a:rPr lang="en-US" sz="1600" b="0" spc="27" dirty="0">
                <a:solidFill>
                  <a:schemeClr val="tx1"/>
                </a:solidFill>
                <a:latin typeface="MetricHPE" panose="020B0503030202060203" pitchFamily="34" charset="0"/>
              </a:rPr>
              <a:t> …August September October November…</a:t>
            </a:r>
          </a:p>
        </p:txBody>
      </p:sp>
      <p:pic>
        <p:nvPicPr>
          <p:cNvPr id="43" name="Picture 42"/>
          <p:cNvPicPr>
            <a:picLocks noChangeAspect="1"/>
          </p:cNvPicPr>
          <p:nvPr/>
        </p:nvPicPr>
        <p:blipFill>
          <a:blip r:embed="rId4" cstate="email">
            <a:grayscl/>
            <a:extLst>
              <a:ext uri="{28A0092B-C50C-407E-A947-70E740481C1C}">
                <a14:useLocalDpi xmlns:a14="http://schemas.microsoft.com/office/drawing/2010/main" val="0"/>
              </a:ext>
            </a:extLst>
          </a:blip>
          <a:stretch>
            <a:fillRect/>
          </a:stretch>
        </p:blipFill>
        <p:spPr>
          <a:xfrm>
            <a:off x="630457" y="470122"/>
            <a:ext cx="1124440" cy="1173328"/>
          </a:xfrm>
          <a:prstGeom prst="rect">
            <a:avLst/>
          </a:prstGeom>
        </p:spPr>
      </p:pic>
      <p:cxnSp>
        <p:nvCxnSpPr>
          <p:cNvPr id="44" name="Straight Connector 43"/>
          <p:cNvCxnSpPr/>
          <p:nvPr/>
        </p:nvCxnSpPr>
        <p:spPr>
          <a:xfrm>
            <a:off x="630457" y="2408310"/>
            <a:ext cx="10752699" cy="0"/>
          </a:xfrm>
          <a:prstGeom prst="line">
            <a:avLst/>
          </a:prstGeom>
          <a:ln w="28575" cap="rnd"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8772" y="4461919"/>
            <a:ext cx="10752699" cy="0"/>
          </a:xfrm>
          <a:prstGeom prst="line">
            <a:avLst/>
          </a:prstGeom>
          <a:ln w="28575" cap="rnd"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972331" y="2599833"/>
            <a:ext cx="0" cy="1663591"/>
          </a:xfrm>
          <a:prstGeom prst="line">
            <a:avLst/>
          </a:prstGeom>
          <a:ln w="28575" cap="rnd"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217010" y="2919213"/>
            <a:ext cx="3696696" cy="913199"/>
          </a:xfrm>
          <a:prstGeom prst="rect">
            <a:avLst/>
          </a:prstGeom>
          <a:noFill/>
        </p:spPr>
        <p:txBody>
          <a:bodyPr wrap="square" rtlCol="0">
            <a:spAutoFit/>
          </a:bodyPr>
          <a:lstStyle/>
          <a:p>
            <a:r>
              <a:rPr lang="en-GB" sz="2667" dirty="0">
                <a:latin typeface="MetricHPE" panose="020B0503030202060203" pitchFamily="34" charset="0"/>
              </a:rPr>
              <a:t>of breaches involve </a:t>
            </a:r>
            <a:r>
              <a:rPr lang="en-GB" sz="2667" b="1" dirty="0">
                <a:latin typeface="MetricHPE" panose="020B0503030202060203" pitchFamily="34" charset="0"/>
              </a:rPr>
              <a:t>hacking</a:t>
            </a:r>
            <a:r>
              <a:rPr lang="en-GB" sz="2667" baseline="30000" dirty="0">
                <a:latin typeface="MetricHPE" panose="020B0503030202060203" pitchFamily="34" charset="0"/>
              </a:rPr>
              <a:t>2</a:t>
            </a:r>
            <a:endParaRPr lang="en-US" sz="2667" baseline="30000" dirty="0">
              <a:latin typeface="MetricHPE" panose="020B0503030202060203" pitchFamily="34" charset="0"/>
            </a:endParaRPr>
          </a:p>
        </p:txBody>
      </p:sp>
      <p:sp>
        <p:nvSpPr>
          <p:cNvPr id="49" name="TextBox 48"/>
          <p:cNvSpPr txBox="1"/>
          <p:nvPr/>
        </p:nvSpPr>
        <p:spPr>
          <a:xfrm>
            <a:off x="7400949" y="2376104"/>
            <a:ext cx="4089399" cy="830997"/>
          </a:xfrm>
          <a:prstGeom prst="rect">
            <a:avLst/>
          </a:prstGeom>
          <a:noFill/>
        </p:spPr>
        <p:txBody>
          <a:bodyPr wrap="square" rtlCol="0">
            <a:spAutoFit/>
          </a:bodyPr>
          <a:lstStyle/>
          <a:p>
            <a:r>
              <a:rPr lang="en-GB" sz="2400" dirty="0">
                <a:latin typeface="MetricHPE" panose="020B0503030202060203" pitchFamily="34" charset="0"/>
              </a:rPr>
              <a:t>Since 2010, time to resolve an attack </a:t>
            </a:r>
            <a:r>
              <a:rPr lang="en-GB" sz="2400" b="1" dirty="0">
                <a:latin typeface="MetricHPE" panose="020B0503030202060203" pitchFamily="34" charset="0"/>
              </a:rPr>
              <a:t>has grown</a:t>
            </a:r>
            <a:r>
              <a:rPr lang="en-GB" sz="2400" baseline="30000" dirty="0">
                <a:latin typeface="MetricHPE" panose="020B0503030202060203" pitchFamily="34" charset="0"/>
              </a:rPr>
              <a:t>3</a:t>
            </a:r>
            <a:endParaRPr lang="en-US" sz="2400" baseline="30000" dirty="0">
              <a:latin typeface="MetricHPE" panose="020B0503030202060203" pitchFamily="34" charset="0"/>
            </a:endParaRPr>
          </a:p>
        </p:txBody>
      </p:sp>
      <p:sp>
        <p:nvSpPr>
          <p:cNvPr id="51" name="Rectangle 50"/>
          <p:cNvSpPr/>
          <p:nvPr/>
        </p:nvSpPr>
        <p:spPr>
          <a:xfrm>
            <a:off x="6773972" y="510182"/>
            <a:ext cx="3577651" cy="830997"/>
          </a:xfrm>
          <a:prstGeom prst="rect">
            <a:avLst/>
          </a:prstGeom>
        </p:spPr>
        <p:txBody>
          <a:bodyPr wrap="square">
            <a:spAutoFit/>
          </a:bodyPr>
          <a:lstStyle/>
          <a:p>
            <a:r>
              <a:rPr lang="en-GB" sz="2400" dirty="0">
                <a:latin typeface="MetricHPE" panose="020B0503030202060203" pitchFamily="34" charset="0"/>
              </a:rPr>
              <a:t>Average time cyber criminals are inside </a:t>
            </a:r>
            <a:r>
              <a:rPr lang="en-GB" sz="2400" b="1" dirty="0">
                <a:latin typeface="MetricHPE" panose="020B0503030202060203" pitchFamily="34" charset="0"/>
              </a:rPr>
              <a:t>before detection</a:t>
            </a:r>
            <a:r>
              <a:rPr lang="en-GB" sz="2400" b="1" baseline="30000" dirty="0">
                <a:latin typeface="MetricHPE" panose="020B0503030202060203" pitchFamily="34" charset="0"/>
              </a:rPr>
              <a:t>1</a:t>
            </a:r>
            <a:endParaRPr lang="en-US" sz="2400" b="1" baseline="30000" dirty="0">
              <a:latin typeface="MetricHPE" panose="020B0503030202060203" pitchFamily="34" charset="0"/>
            </a:endParaRPr>
          </a:p>
        </p:txBody>
      </p:sp>
      <p:sp>
        <p:nvSpPr>
          <p:cNvPr id="50" name="Content Placeholder 26"/>
          <p:cNvSpPr txBox="1">
            <a:spLocks/>
          </p:cNvSpPr>
          <p:nvPr/>
        </p:nvSpPr>
        <p:spPr bwMode="black">
          <a:xfrm>
            <a:off x="531178" y="2597473"/>
            <a:ext cx="4813414" cy="1219200"/>
          </a:xfrm>
          <a:prstGeom prst="rect">
            <a:avLst/>
          </a:prstGeom>
        </p:spPr>
        <p:txBody>
          <a:bodyPr vert="horz" wrap="square" lIns="0" tIns="121920" rIns="0" bIns="0" rtlCol="0" anchor="ctr">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lnSpc>
                <a:spcPct val="150000"/>
              </a:lnSpc>
              <a:spcAft>
                <a:spcPts val="0"/>
              </a:spcAft>
            </a:pPr>
            <a:r>
              <a:rPr lang="en-US" sz="12800" dirty="0">
                <a:solidFill>
                  <a:schemeClr val="tx1"/>
                </a:solidFill>
                <a:latin typeface="MetricHPE" panose="020B0503030202060203" pitchFamily="34" charset="0"/>
              </a:rPr>
              <a:t>52</a:t>
            </a:r>
            <a:r>
              <a:rPr lang="en-US" sz="7200" dirty="0">
                <a:solidFill>
                  <a:schemeClr val="tx1"/>
                </a:solidFill>
                <a:latin typeface="MetricHPE" panose="020B0503030202060203" pitchFamily="34" charset="0"/>
              </a:rPr>
              <a:t>%</a:t>
            </a:r>
            <a:endParaRPr lang="en-US" sz="12800" baseline="70000" dirty="0">
              <a:solidFill>
                <a:schemeClr val="tx1"/>
              </a:solidFill>
              <a:latin typeface="MetricHPE" panose="020B0503030202060203" pitchFamily="34" charset="0"/>
            </a:endParaRPr>
          </a:p>
        </p:txBody>
      </p:sp>
      <p:sp>
        <p:nvSpPr>
          <p:cNvPr id="54" name="Content Placeholder 26"/>
          <p:cNvSpPr txBox="1">
            <a:spLocks/>
          </p:cNvSpPr>
          <p:nvPr/>
        </p:nvSpPr>
        <p:spPr bwMode="black">
          <a:xfrm>
            <a:off x="9279520" y="3026560"/>
            <a:ext cx="2082203" cy="1026766"/>
          </a:xfrm>
          <a:prstGeom prst="rect">
            <a:avLst/>
          </a:prstGeom>
        </p:spPr>
        <p:txBody>
          <a:bodyPr vert="horz" wrap="square" lIns="0" tIns="0" rIns="0" bIns="0" rtlCol="0" anchor="t" anchorCtr="0">
            <a:noAutofit/>
          </a:bodyPr>
          <a:lstStyle>
            <a:lvl1pPr marL="0" indent="0" algn="l" defTabSz="457200" rtl="0" eaLnBrk="1" latinLnBrk="0" hangingPunct="1">
              <a:lnSpc>
                <a:spcPct val="100000"/>
              </a:lnSpc>
              <a:spcBef>
                <a:spcPts val="0"/>
              </a:spcBef>
              <a:spcAft>
                <a:spcPts val="400"/>
              </a:spcAft>
              <a:buSzPct val="100000"/>
              <a:buFont typeface="MetricHPE"/>
              <a:buNone/>
              <a:defRPr sz="1800" b="1" i="0" kern="1200">
                <a:solidFill>
                  <a:schemeClr val="accent1"/>
                </a:solidFill>
                <a:latin typeface="MetricHPE" pitchFamily="34" charset="0"/>
                <a:ea typeface="+mn-ea"/>
                <a:cs typeface="MetricHPE"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MetricHPE" pitchFamily="34" charset="0"/>
                <a:ea typeface="+mn-ea"/>
                <a:cs typeface="MetricHPE" pitchFamily="34" charset="0"/>
              </a:defRPr>
            </a:lvl2pPr>
            <a:lvl3pPr marL="169863" indent="-169863" algn="l" defTabSz="457200" rtl="0" eaLnBrk="1" latinLnBrk="0" hangingPunct="1">
              <a:lnSpc>
                <a:spcPct val="100000"/>
              </a:lnSpc>
              <a:spcBef>
                <a:spcPts val="0"/>
              </a:spcBef>
              <a:spcAft>
                <a:spcPts val="400"/>
              </a:spcAft>
              <a:buFont typeface="MetricHPE"/>
              <a:buChar char="•"/>
              <a:defRPr sz="1400" b="0" i="0" kern="1200">
                <a:solidFill>
                  <a:srgbClr val="000000"/>
                </a:solidFill>
                <a:latin typeface="MetricHPE" pitchFamily="34" charset="0"/>
                <a:ea typeface="+mn-ea"/>
                <a:cs typeface="MetricHPE"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MetricHPE" pitchFamily="34" charset="0"/>
                <a:ea typeface="+mn-ea"/>
                <a:cs typeface="MetricHPE" pitchFamily="34" charset="0"/>
              </a:defRPr>
            </a:lvl4pPr>
            <a:lvl5pPr marL="469900" indent="-150813" algn="l" defTabSz="457200" rtl="0" eaLnBrk="1" latinLnBrk="0" hangingPunct="1">
              <a:lnSpc>
                <a:spcPct val="100000"/>
              </a:lnSpc>
              <a:spcBef>
                <a:spcPts val="0"/>
              </a:spcBef>
              <a:spcAft>
                <a:spcPts val="400"/>
              </a:spcAft>
              <a:buFont typeface="MetricHPE"/>
              <a:buChar char="•"/>
              <a:tabLst/>
              <a:defRPr sz="1400" b="0" i="0" kern="1200">
                <a:solidFill>
                  <a:srgbClr val="000000"/>
                </a:solidFill>
                <a:latin typeface="MetricHPE" pitchFamily="34" charset="0"/>
                <a:ea typeface="+mn-ea"/>
                <a:cs typeface="MetricHPE" pitchFamily="34" charset="0"/>
              </a:defRPr>
            </a:lvl5pPr>
            <a:lvl6pPr marL="2286000" indent="0" algn="l" defTabSz="457200" rtl="0" eaLnBrk="1" latinLnBrk="0" hangingPunct="1">
              <a:lnSpc>
                <a:spcPts val="2500"/>
              </a:lnSpc>
              <a:spcBef>
                <a:spcPct val="20000"/>
              </a:spcBef>
              <a:buFont typeface="MetricHPE"/>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MetricHPE"/>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etricHPE"/>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etricHPE"/>
              <a:buChar char="•"/>
              <a:defRPr sz="2000" kern="1200">
                <a:solidFill>
                  <a:schemeClr val="tx1"/>
                </a:solidFill>
                <a:latin typeface="+mn-lt"/>
                <a:ea typeface="+mn-ea"/>
                <a:cs typeface="+mn-cs"/>
              </a:defRPr>
            </a:lvl9pPr>
          </a:lstStyle>
          <a:p>
            <a:pPr>
              <a:spcAft>
                <a:spcPts val="0"/>
              </a:spcAft>
            </a:pPr>
            <a:r>
              <a:rPr lang="en-US" sz="8000" dirty="0">
                <a:solidFill>
                  <a:schemeClr val="tx1"/>
                </a:solidFill>
                <a:latin typeface="MetricHPE" panose="020B0503030202060203" pitchFamily="34" charset="0"/>
              </a:rPr>
              <a:t>3.5x</a:t>
            </a:r>
            <a:endParaRPr lang="en-US" sz="8000" baseline="70000" dirty="0">
              <a:solidFill>
                <a:schemeClr val="tx1"/>
              </a:solidFill>
              <a:latin typeface="MetricHPE" panose="020B0503030202060203" pitchFamily="34" charset="0"/>
            </a:endParaRPr>
          </a:p>
        </p:txBody>
      </p:sp>
      <p:sp>
        <p:nvSpPr>
          <p:cNvPr id="32" name="TextBox 31"/>
          <p:cNvSpPr txBox="1"/>
          <p:nvPr/>
        </p:nvSpPr>
        <p:spPr>
          <a:xfrm>
            <a:off x="10185274" y="2272628"/>
            <a:ext cx="1443721" cy="116022"/>
          </a:xfrm>
          <a:prstGeom prst="rect">
            <a:avLst/>
          </a:prstGeom>
          <a:noFill/>
        </p:spPr>
        <p:txBody>
          <a:bodyPr wrap="none" lIns="0" tIns="0" rIns="0" bIns="0" rtlCol="0">
            <a:noAutofit/>
          </a:bodyPr>
          <a:lstStyle/>
          <a:p>
            <a:pPr marL="91440" indent="-91440">
              <a:lnSpc>
                <a:spcPct val="90000"/>
              </a:lnSpc>
              <a:buFont typeface="+mj-lt"/>
              <a:buAutoNum type="arabicPeriod"/>
            </a:pPr>
            <a:r>
              <a:rPr lang="en-US" sz="800" dirty="0">
                <a:latin typeface="MetricHPE" panose="020B0503030202060203" pitchFamily="34" charset="0"/>
              </a:rPr>
              <a:t>Mandiant M-Trends 2019</a:t>
            </a:r>
          </a:p>
        </p:txBody>
      </p:sp>
      <p:sp>
        <p:nvSpPr>
          <p:cNvPr id="33" name="TextBox 32"/>
          <p:cNvSpPr txBox="1"/>
          <p:nvPr/>
        </p:nvSpPr>
        <p:spPr>
          <a:xfrm>
            <a:off x="9282143" y="4316482"/>
            <a:ext cx="1806262" cy="163640"/>
          </a:xfrm>
          <a:prstGeom prst="rect">
            <a:avLst/>
          </a:prstGeom>
          <a:noFill/>
        </p:spPr>
        <p:txBody>
          <a:bodyPr wrap="none" lIns="0" tIns="0" rIns="0" bIns="0" rtlCol="0">
            <a:noAutofit/>
          </a:bodyPr>
          <a:lstStyle/>
          <a:p>
            <a:pPr marL="91440" indent="-91440">
              <a:lnSpc>
                <a:spcPct val="90000"/>
              </a:lnSpc>
              <a:buFont typeface="+mj-lt"/>
              <a:buAutoNum type="arabicPeriod" startAt="3"/>
            </a:pPr>
            <a:r>
              <a:rPr lang="en-US" sz="800" dirty="0">
                <a:latin typeface="MetricHPE" panose="020B0503030202060203" pitchFamily="34" charset="0"/>
              </a:rPr>
              <a:t>Ponemon Cost of Cybercrime report 2010 &amp; 2017</a:t>
            </a:r>
          </a:p>
        </p:txBody>
      </p:sp>
      <p:sp>
        <p:nvSpPr>
          <p:cNvPr id="34" name="TextBox 33"/>
          <p:cNvSpPr txBox="1"/>
          <p:nvPr/>
        </p:nvSpPr>
        <p:spPr>
          <a:xfrm>
            <a:off x="658772" y="4305944"/>
            <a:ext cx="4116950" cy="138534"/>
          </a:xfrm>
          <a:prstGeom prst="rect">
            <a:avLst/>
          </a:prstGeom>
          <a:noFill/>
        </p:spPr>
        <p:txBody>
          <a:bodyPr wrap="square" lIns="0" tIns="0" rIns="0" bIns="0" rtlCol="0">
            <a:noAutofit/>
          </a:bodyPr>
          <a:lstStyle/>
          <a:p>
            <a:pPr marL="91440" indent="-91440">
              <a:lnSpc>
                <a:spcPct val="90000"/>
              </a:lnSpc>
              <a:buFont typeface="+mj-lt"/>
              <a:buAutoNum type="arabicPeriod" startAt="2"/>
            </a:pPr>
            <a:r>
              <a:rPr lang="en-US" sz="800" dirty="0">
                <a:latin typeface="MetricHPE" panose="020B0503030202060203" pitchFamily="34" charset="0"/>
              </a:rPr>
              <a:t>2019 Verizon Data Breach Investigations Report</a:t>
            </a:r>
          </a:p>
        </p:txBody>
      </p:sp>
      <p:sp>
        <p:nvSpPr>
          <p:cNvPr id="35" name="TextBox 34"/>
          <p:cNvSpPr txBox="1"/>
          <p:nvPr/>
        </p:nvSpPr>
        <p:spPr>
          <a:xfrm>
            <a:off x="9677021" y="4533208"/>
            <a:ext cx="1906524" cy="289296"/>
          </a:xfrm>
          <a:prstGeom prst="rect">
            <a:avLst/>
          </a:prstGeom>
          <a:noFill/>
        </p:spPr>
        <p:txBody>
          <a:bodyPr wrap="square" lIns="0" tIns="0" rIns="0" bIns="0" rtlCol="0">
            <a:noAutofit/>
          </a:bodyPr>
          <a:lstStyle/>
          <a:p>
            <a:pPr>
              <a:lnSpc>
                <a:spcPct val="90000"/>
              </a:lnSpc>
            </a:pPr>
            <a:r>
              <a:rPr lang="en-US" sz="800" dirty="0">
                <a:latin typeface="MetricHPE" panose="020B0503030202060203" pitchFamily="34" charset="0"/>
              </a:rPr>
              <a:t>4. National Institute of Standards and Technology (NIST) Special Publication 800-147b, 2014, updated 2017</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5700" y="3676991"/>
            <a:ext cx="544329" cy="5443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654" y="3300274"/>
            <a:ext cx="921046" cy="921046"/>
          </a:xfrm>
          <a:prstGeom prst="rect">
            <a:avLst/>
          </a:prstGeom>
        </p:spPr>
      </p:pic>
      <p:sp>
        <p:nvSpPr>
          <p:cNvPr id="2" name="TextBox 1"/>
          <p:cNvSpPr txBox="1"/>
          <p:nvPr/>
        </p:nvSpPr>
        <p:spPr>
          <a:xfrm>
            <a:off x="6847384" y="1367824"/>
            <a:ext cx="2561695" cy="1020826"/>
          </a:xfrm>
          <a:prstGeom prst="rect">
            <a:avLst/>
          </a:prstGeom>
          <a:noFill/>
        </p:spPr>
        <p:txBody>
          <a:bodyPr wrap="square" lIns="0" tIns="0" rIns="0" bIns="0" rtlCol="0">
            <a:noAutofit/>
          </a:bodyPr>
          <a:lstStyle/>
          <a:p>
            <a:pPr>
              <a:lnSpc>
                <a:spcPct val="90000"/>
              </a:lnSpc>
            </a:pPr>
            <a:r>
              <a:rPr lang="en-US" sz="1200" dirty="0">
                <a:latin typeface="MetricHPE" panose="020B0503030202060203" pitchFamily="34" charset="0"/>
              </a:rPr>
              <a:t>M-Trends 2018: 101 days</a:t>
            </a:r>
          </a:p>
          <a:p>
            <a:pPr>
              <a:lnSpc>
                <a:spcPct val="90000"/>
              </a:lnSpc>
            </a:pPr>
            <a:r>
              <a:rPr lang="en-US" sz="1200" dirty="0">
                <a:latin typeface="MetricHPE" panose="020B0503030202060203" pitchFamily="34" charset="0"/>
              </a:rPr>
              <a:t>M-Trends 2017: 99 days</a:t>
            </a:r>
          </a:p>
          <a:p>
            <a:pPr>
              <a:lnSpc>
                <a:spcPct val="90000"/>
              </a:lnSpc>
            </a:pPr>
            <a:r>
              <a:rPr lang="en-US" sz="1200" dirty="0">
                <a:latin typeface="MetricHPE" panose="020B0503030202060203" pitchFamily="34" charset="0"/>
              </a:rPr>
              <a:t>M-Trends 2016: 146 days</a:t>
            </a:r>
          </a:p>
          <a:p>
            <a:pPr>
              <a:lnSpc>
                <a:spcPct val="90000"/>
              </a:lnSpc>
            </a:pPr>
            <a:r>
              <a:rPr lang="en-US" sz="1200" dirty="0">
                <a:latin typeface="MetricHPE" panose="020B0503030202060203" pitchFamily="34" charset="0"/>
              </a:rPr>
              <a:t>M-Trends 2015: 205 days</a:t>
            </a:r>
          </a:p>
          <a:p>
            <a:pPr>
              <a:lnSpc>
                <a:spcPct val="90000"/>
              </a:lnSpc>
            </a:pPr>
            <a:r>
              <a:rPr lang="en-US" sz="1200" dirty="0">
                <a:latin typeface="MetricHPE" panose="020B0503030202060203" pitchFamily="34" charset="0"/>
              </a:rPr>
              <a:t>M-Trends 2014: 229 days</a:t>
            </a:r>
          </a:p>
        </p:txBody>
      </p:sp>
      <p:sp>
        <p:nvSpPr>
          <p:cNvPr id="5" name="Rectangle 4"/>
          <p:cNvSpPr/>
          <p:nvPr/>
        </p:nvSpPr>
        <p:spPr>
          <a:xfrm>
            <a:off x="556796" y="4594594"/>
            <a:ext cx="6356910" cy="1384995"/>
          </a:xfrm>
          <a:prstGeom prst="rect">
            <a:avLst/>
          </a:prstGeom>
        </p:spPr>
        <p:txBody>
          <a:bodyPr wrap="square">
            <a:spAutoFit/>
          </a:bodyPr>
          <a:lstStyle/>
          <a:p>
            <a:r>
              <a:rPr lang="en-US" sz="2800" dirty="0">
                <a:latin typeface="MetricHPE" panose="020B0503030202060203" pitchFamily="34" charset="0"/>
              </a:rPr>
              <a:t>“As cyber attacks become more sophisticated, the potential for BIOS or other </a:t>
            </a:r>
            <a:r>
              <a:rPr lang="en-US" sz="2800" b="1" dirty="0">
                <a:latin typeface="MetricHPE" panose="020B0503030202060203" pitchFamily="34" charset="0"/>
              </a:rPr>
              <a:t>firmware attacks </a:t>
            </a:r>
            <a:r>
              <a:rPr lang="en-US" sz="2800" dirty="0">
                <a:latin typeface="MetricHPE" panose="020B0503030202060203" pitchFamily="34" charset="0"/>
              </a:rPr>
              <a:t>is growing”</a:t>
            </a:r>
            <a:r>
              <a:rPr lang="en-US" sz="2800" baseline="30000" dirty="0">
                <a:latin typeface="MetricHPE" panose="020B0503030202060203" pitchFamily="34" charset="0"/>
              </a:rPr>
              <a:t>4</a:t>
            </a:r>
            <a:r>
              <a:rPr lang="en-US" sz="2800" dirty="0">
                <a:latin typeface="MetricHPE" panose="020B0503030202060203" pitchFamily="34" charset="0"/>
              </a:rPr>
              <a:t> </a:t>
            </a:r>
          </a:p>
        </p:txBody>
      </p:sp>
    </p:spTree>
    <p:extLst>
      <p:ext uri="{BB962C8B-B14F-4D97-AF65-F5344CB8AC3E}">
        <p14:creationId xmlns:p14="http://schemas.microsoft.com/office/powerpoint/2010/main" val="26960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the threat be mitigated through innovation?</a:t>
            </a:r>
          </a:p>
        </p:txBody>
      </p:sp>
      <p:sp>
        <p:nvSpPr>
          <p:cNvPr id="3" name="Text Placeholder 2"/>
          <p:cNvSpPr>
            <a:spLocks noGrp="1"/>
          </p:cNvSpPr>
          <p:nvPr>
            <p:ph type="body" sz="quarter" idx="17"/>
          </p:nvPr>
        </p:nvSpPr>
        <p:spPr>
          <a:xfrm>
            <a:off x="361951" y="1101661"/>
            <a:ext cx="11525249" cy="5096839"/>
          </a:xfrm>
        </p:spPr>
        <p:txBody>
          <a:bodyPr>
            <a:normAutofit/>
          </a:bodyPr>
          <a:lstStyle/>
          <a:p>
            <a:pPr marL="0" indent="0">
              <a:buNone/>
            </a:pPr>
            <a:r>
              <a:rPr lang="en-US" sz="2600" b="1" dirty="0"/>
              <a:t>Massive Change is underway</a:t>
            </a:r>
          </a:p>
          <a:p>
            <a:pPr lvl="1"/>
            <a:r>
              <a:rPr lang="en-US" dirty="0"/>
              <a:t>Hyper-connected world</a:t>
            </a:r>
          </a:p>
          <a:p>
            <a:pPr lvl="1"/>
            <a:r>
              <a:rPr lang="en-US" dirty="0"/>
              <a:t>Incredible data growth</a:t>
            </a:r>
          </a:p>
          <a:p>
            <a:pPr lvl="1"/>
            <a:r>
              <a:rPr lang="en-US" dirty="0"/>
              <a:t>Hybrid IT the new “normal”</a:t>
            </a:r>
          </a:p>
          <a:p>
            <a:pPr lvl="1"/>
            <a:endParaRPr lang="en-US" dirty="0"/>
          </a:p>
          <a:p>
            <a:pPr marL="0" indent="0">
              <a:buNone/>
            </a:pPr>
            <a:r>
              <a:rPr lang="en-US" sz="2600" b="1" dirty="0"/>
              <a:t>Cyber threats are everywhere</a:t>
            </a:r>
          </a:p>
          <a:p>
            <a:pPr lvl="1"/>
            <a:r>
              <a:rPr lang="en-US" dirty="0"/>
              <a:t>We can’t eliminate the threat</a:t>
            </a:r>
          </a:p>
          <a:p>
            <a:pPr lvl="1"/>
            <a:r>
              <a:rPr lang="en-US" dirty="0"/>
              <a:t>Firmware is now a target</a:t>
            </a:r>
          </a:p>
          <a:p>
            <a:pPr lvl="1"/>
            <a:r>
              <a:rPr lang="en-US" dirty="0"/>
              <a:t>Supply chains are now a target</a:t>
            </a:r>
          </a:p>
          <a:p>
            <a:pPr lvl="1"/>
            <a:r>
              <a:rPr lang="en-US" dirty="0"/>
              <a:t>Threat is from the outside – and – from within</a:t>
            </a:r>
          </a:p>
          <a:p>
            <a:pPr marL="228600" lvl="1" indent="0">
              <a:buNone/>
            </a:pPr>
            <a:endParaRPr lang="en-US" dirty="0"/>
          </a:p>
          <a:p>
            <a:pPr marL="0" indent="0">
              <a:buNone/>
            </a:pPr>
            <a:r>
              <a:rPr lang="en-US" sz="2600" b="1" dirty="0"/>
              <a:t>What’s the answer? </a:t>
            </a:r>
          </a:p>
          <a:p>
            <a:pPr lvl="1"/>
            <a:r>
              <a:rPr lang="en-US" dirty="0"/>
              <a:t>Can continued innovation mitigate the threat?</a:t>
            </a:r>
          </a:p>
          <a:p>
            <a:endParaRPr lang="en-US" sz="3200" dirty="0"/>
          </a:p>
        </p:txBody>
      </p:sp>
      <p:sp>
        <p:nvSpPr>
          <p:cNvPr id="5" name="Slide Number Placeholder 4"/>
          <p:cNvSpPr>
            <a:spLocks noGrp="1"/>
          </p:cNvSpPr>
          <p:nvPr>
            <p:ph type="sldNum" sz="quarter" idx="19"/>
          </p:nvPr>
        </p:nvSpPr>
        <p:spPr/>
        <p:txBody>
          <a:bodyPr/>
          <a:lstStyle/>
          <a:p>
            <a:pPr defTabSz="1088421">
              <a:buFontTx/>
              <a:buBlip>
                <a:blip r:embed="rId2"/>
              </a:buBlip>
            </a:pPr>
            <a:fld id="{104FC826-72BB-4AF1-BA01-A94F7396A7DC}" type="slidenum">
              <a:rPr lang="en-US" smtClean="0"/>
              <a:pPr defTabSz="1088421">
                <a:buFontTx/>
                <a:buBlip>
                  <a:blip r:embed="rId2"/>
                </a:buBlip>
              </a:pPr>
              <a:t>8</a:t>
            </a:fld>
            <a:endParaRPr lang="en-US" dirty="0"/>
          </a:p>
        </p:txBody>
      </p:sp>
    </p:spTree>
    <p:extLst>
      <p:ext uri="{BB962C8B-B14F-4D97-AF65-F5344CB8AC3E}">
        <p14:creationId xmlns:p14="http://schemas.microsoft.com/office/powerpoint/2010/main" val="261653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Allen Whipple</a:t>
            </a:r>
          </a:p>
        </p:txBody>
      </p:sp>
      <p:sp>
        <p:nvSpPr>
          <p:cNvPr id="3" name="Slide Number Placeholder 2"/>
          <p:cNvSpPr>
            <a:spLocks noGrp="1"/>
          </p:cNvSpPr>
          <p:nvPr>
            <p:ph type="sldNum" sz="quarter" idx="4294967295"/>
          </p:nvPr>
        </p:nvSpPr>
        <p:spPr>
          <a:xfrm>
            <a:off x="11049000" y="6430868"/>
            <a:ext cx="533399" cy="232147"/>
          </a:xfrm>
          <a:prstGeom prst="rect">
            <a:avLst/>
          </a:prstGeom>
        </p:spPr>
        <p:txBody>
          <a:bodyPr/>
          <a:lstStyle/>
          <a:p>
            <a:fld id="{CF48BE44-0EA7-40A6-B65F-01FF8F1E61B1}" type="slidenum">
              <a:rPr lang="en-GB" smtClean="0">
                <a:solidFill>
                  <a:prstClr val="white"/>
                </a:solidFill>
              </a:rPr>
              <a:pPr/>
              <a:t>9</a:t>
            </a:fld>
            <a:endParaRPr lang="en-GB">
              <a:solidFill>
                <a:prstClr val="white"/>
              </a:solidFill>
            </a:endParaRPr>
          </a:p>
        </p:txBody>
      </p:sp>
      <p:sp>
        <p:nvSpPr>
          <p:cNvPr id="4" name="Text Placeholder 3"/>
          <p:cNvSpPr>
            <a:spLocks noGrp="1"/>
          </p:cNvSpPr>
          <p:nvPr>
            <p:ph type="body" sz="quarter" idx="14"/>
          </p:nvPr>
        </p:nvSpPr>
        <p:spPr/>
        <p:txBody>
          <a:bodyPr/>
          <a:lstStyle/>
          <a:p>
            <a:r>
              <a:rPr lang="en-US" dirty="0"/>
              <a:t>Gen10 Security Overview</a:t>
            </a:r>
            <a:endParaRPr lang="en-GB" dirty="0"/>
          </a:p>
        </p:txBody>
      </p:sp>
      <p:pic>
        <p:nvPicPr>
          <p:cNvPr id="24" name="Picture 2" descr="File:Intel-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9431" y="6114375"/>
            <a:ext cx="827164"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56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1440" tIns="91440" rIns="91440" bIns="91440" rtlCol="0">
        <a:spAutoFit/>
      </a:bodyPr>
      <a:lstStyle>
        <a:defPPr marL="285750" indent="-285750" algn="l">
          <a:lnSpc>
            <a:spcPct val="90000"/>
          </a:lnSpc>
          <a:spcBef>
            <a:spcPts val="400"/>
          </a:spcBef>
          <a:buFont typeface="MetricHPE" panose="020B0503030202060203" pitchFamily="34" charset="0"/>
          <a:buChar char="•"/>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Legal guidelines for PowerPoint presentations.pptx" id="{F852BEF2-F39C-4F36-A387-ADB86F0FBBB1}" vid="{EDEABED8-4119-4A0A-A223-69465307FDDC}"/>
    </a:ext>
  </a:extLst>
</a:theme>
</file>

<file path=ppt/theme/theme2.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F8D3EF2CB3D746B94F0B0599759600" ma:contentTypeVersion="7" ma:contentTypeDescription="Create a new document." ma:contentTypeScope="" ma:versionID="d4783e8e0089bcdf8c6b19ff8cafb47e">
  <xsd:schema xmlns:xsd="http://www.w3.org/2001/XMLSchema" xmlns:xs="http://www.w3.org/2001/XMLSchema" xmlns:p="http://schemas.microsoft.com/office/2006/metadata/properties" xmlns:ns2="dfd18e5f-8ea5-4958-a95b-6bd96e3caa30" xmlns:ns3="09b8dd98-687a-4cd1-a829-72c4feb57be1" targetNamespace="http://schemas.microsoft.com/office/2006/metadata/properties" ma:root="true" ma:fieldsID="65fa7ddbddc6ae69c6680db076c3475e" ns2:_="" ns3:_="">
    <xsd:import namespace="dfd18e5f-8ea5-4958-a95b-6bd96e3caa30"/>
    <xsd:import namespace="09b8dd98-687a-4cd1-a829-72c4feb57b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18e5f-8ea5-4958-a95b-6bd96e3caa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b8dd98-687a-4cd1-a829-72c4feb57b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3802CA-52AA-43A9-A03B-AFA94B15DB50}">
  <ds:schemaRefs>
    <ds:schemaRef ds:uri="http://schemas.microsoft.com/sharepoint/v3/contenttype/forms"/>
  </ds:schemaRefs>
</ds:datastoreItem>
</file>

<file path=customXml/itemProps2.xml><?xml version="1.0" encoding="utf-8"?>
<ds:datastoreItem xmlns:ds="http://schemas.openxmlformats.org/officeDocument/2006/customXml" ds:itemID="{0A11EB19-7708-4417-B4EF-492477DDFC7F}">
  <ds:schemaRefs>
    <ds:schemaRef ds:uri="http://purl.org/dc/terms/"/>
    <ds:schemaRef ds:uri="http://schemas.openxmlformats.org/package/2006/metadata/core-properties"/>
    <ds:schemaRef ds:uri="http://schemas.microsoft.com/office/2006/documentManagement/types"/>
    <ds:schemaRef ds:uri="dfd18e5f-8ea5-4958-a95b-6bd96e3caa30"/>
    <ds:schemaRef ds:uri="http://purl.org/dc/elements/1.1/"/>
    <ds:schemaRef ds:uri="http://schemas.microsoft.com/office/2006/metadata/properties"/>
    <ds:schemaRef ds:uri="09b8dd98-687a-4cd1-a829-72c4feb57be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8664C74-B36D-41E2-9874-A667C8E5BF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d18e5f-8ea5-4958-a95b-6bd96e3caa30"/>
    <ds:schemaRef ds:uri="09b8dd98-687a-4cd1-a829-72c4feb57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HPE White PP Template</Template>
  <TotalTime>90</TotalTime>
  <Words>2351</Words>
  <Application>Microsoft Office PowerPoint</Application>
  <PresentationFormat>Widescreen</PresentationFormat>
  <Paragraphs>326</Paragraphs>
  <Slides>19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MetricHPE Semibold</vt:lpstr>
      <vt:lpstr>Wingdings</vt:lpstr>
      <vt:lpstr>MetricHPE</vt:lpstr>
      <vt:lpstr>MetricHPE Black</vt:lpstr>
      <vt:lpstr>Arial</vt:lpstr>
      <vt:lpstr>MetricHPE Light</vt:lpstr>
      <vt:lpstr>Calibri</vt:lpstr>
      <vt:lpstr>HPE_Standard_Metric_16x9_080117</vt:lpstr>
      <vt:lpstr>Welcome</vt:lpstr>
      <vt:lpstr>Cyber crime</vt:lpstr>
      <vt:lpstr>Cyber security requires a more holistic approach</vt:lpstr>
      <vt:lpstr>Today’s reality</vt:lpstr>
      <vt:lpstr>PowerPoint Presentation</vt:lpstr>
      <vt:lpstr>PowerPoint Presentation</vt:lpstr>
      <vt:lpstr>PowerPoint Presentation</vt:lpstr>
      <vt:lpstr>Can the threat be mitigated through innovation?</vt:lpstr>
      <vt:lpstr>Allen Whipple</vt:lpstr>
      <vt:lpstr>PowerPoint Presentation</vt:lpstr>
      <vt:lpstr>HPE Trusted supply chain</vt:lpstr>
      <vt:lpstr>The worlds most secure industry standard server</vt:lpstr>
      <vt:lpstr>Ilo 5</vt:lpstr>
      <vt:lpstr>PowerPoint Presentation</vt:lpstr>
      <vt:lpstr>PowerPoint Presentation</vt:lpstr>
      <vt:lpstr>What is the cyber catalyst designation</vt:lpstr>
      <vt:lpstr>HPE ilo Advanced extended trial </vt:lpstr>
      <vt:lpstr>HPE Server Security and Wellness Workshop</vt:lpstr>
      <vt:lpstr>questions</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Whipple, Allen</dc:creator>
  <cp:lastModifiedBy>Wilhelm, Keri</cp:lastModifiedBy>
  <cp:revision>15</cp:revision>
  <dcterms:created xsi:type="dcterms:W3CDTF">2020-05-20T20:56:05Z</dcterms:created>
  <dcterms:modified xsi:type="dcterms:W3CDTF">2021-02-16T17:20:20Z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0x010100CBF8D3EF2CB3D746B94F0B0599759600</vt:lpwstr>
  </property>
</Properties>
</file>