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9" r:id="rId2"/>
    <p:sldId id="2147468577" r:id="rId3"/>
    <p:sldId id="380" r:id="rId4"/>
    <p:sldId id="373" r:id="rId5"/>
    <p:sldId id="375" r:id="rId6"/>
    <p:sldId id="376" r:id="rId7"/>
    <p:sldId id="21474685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232A9-27B3-4B1D-AA2D-A8BB937435FE}" v="4" dt="2026-06-09T20:21:0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custSel addSld delSld modSld sldOrd">
      <pc:chgData name="Lazzaro, Dawn" userId="971d4ebc-5e88-4748-9c03-6f918e2e3f5a" providerId="ADAL" clId="{FADC666B-411B-4F93-BB85-09516D8EE4CD}" dt="2026-06-09T20:21:09.406" v="22" actId="47"/>
      <pc:docMkLst>
        <pc:docMk/>
      </pc:docMkLst>
      <pc:sldChg chg="addSp delSp modSp add del mod ord">
        <pc:chgData name="Lazzaro, Dawn" userId="971d4ebc-5e88-4748-9c03-6f918e2e3f5a" providerId="ADAL" clId="{FADC666B-411B-4F93-BB85-09516D8EE4CD}" dt="2026-06-09T20:21:09.406" v="22" actId="47"/>
        <pc:sldMkLst>
          <pc:docMk/>
          <pc:sldMk cId="3445530777" sldId="2147468578"/>
        </pc:sldMkLst>
        <pc:picChg chg="add mod">
          <ac:chgData name="Lazzaro, Dawn" userId="971d4ebc-5e88-4748-9c03-6f918e2e3f5a" providerId="ADAL" clId="{FADC666B-411B-4F93-BB85-09516D8EE4CD}" dt="2026-06-09T20:20:39.395" v="16" actId="14100"/>
          <ac:picMkLst>
            <pc:docMk/>
            <pc:sldMk cId="3445530777" sldId="2147468578"/>
            <ac:picMk id="3" creationId="{238DFD13-F689-46D8-768C-DDD59C56730E}"/>
          </ac:picMkLst>
        </pc:picChg>
        <pc:picChg chg="add mod">
          <ac:chgData name="Lazzaro, Dawn" userId="971d4ebc-5e88-4748-9c03-6f918e2e3f5a" providerId="ADAL" clId="{FADC666B-411B-4F93-BB85-09516D8EE4CD}" dt="2026-06-09T20:20:56.813" v="19" actId="14100"/>
          <ac:picMkLst>
            <pc:docMk/>
            <pc:sldMk cId="3445530777" sldId="2147468578"/>
            <ac:picMk id="5" creationId="{F5D4039C-0EE8-7904-5230-58AF45D8F97D}"/>
          </ac:picMkLst>
        </pc:picChg>
        <pc:picChg chg="del">
          <ac:chgData name="Lazzaro, Dawn" userId="971d4ebc-5e88-4748-9c03-6f918e2e3f5a" providerId="ADAL" clId="{FADC666B-411B-4F93-BB85-09516D8EE4CD}" dt="2026-06-09T20:14:24.592" v="1" actId="478"/>
          <ac:picMkLst>
            <pc:docMk/>
            <pc:sldMk cId="3445530777" sldId="2147468578"/>
            <ac:picMk id="6" creationId="{6290F6EF-90B8-03BD-B40B-D34A3C6B8C52}"/>
          </ac:picMkLst>
        </pc:picChg>
      </pc:sldChg>
      <pc:sldChg chg="add">
        <pc:chgData name="Lazzaro, Dawn" userId="971d4ebc-5e88-4748-9c03-6f918e2e3f5a" providerId="ADAL" clId="{FADC666B-411B-4F93-BB85-09516D8EE4CD}" dt="2026-06-09T20:21:07.426" v="21"/>
        <pc:sldMkLst>
          <pc:docMk/>
          <pc:sldMk cId="2986239607" sldId="2147468579"/>
        </pc:sldMkLst>
      </pc:sldChg>
      <pc:sldChg chg="addSp delSp modSp add del mod">
        <pc:chgData name="Lazzaro, Dawn" userId="971d4ebc-5e88-4748-9c03-6f918e2e3f5a" providerId="ADAL" clId="{FADC666B-411B-4F93-BB85-09516D8EE4CD}" dt="2026-06-09T20:21:03.174" v="20" actId="47"/>
        <pc:sldMkLst>
          <pc:docMk/>
          <pc:sldMk cId="3796855807" sldId="2147468579"/>
        </pc:sldMkLst>
        <pc:picChg chg="del">
          <ac:chgData name="Lazzaro, Dawn" userId="971d4ebc-5e88-4748-9c03-6f918e2e3f5a" providerId="ADAL" clId="{FADC666B-411B-4F93-BB85-09516D8EE4CD}" dt="2026-06-09T20:19:24.341" v="7" actId="478"/>
          <ac:picMkLst>
            <pc:docMk/>
            <pc:sldMk cId="3796855807" sldId="2147468579"/>
            <ac:picMk id="3" creationId="{2FE55B76-8E5C-7D57-2857-63649D8034F7}"/>
          </ac:picMkLst>
        </pc:picChg>
        <pc:picChg chg="add mod">
          <ac:chgData name="Lazzaro, Dawn" userId="971d4ebc-5e88-4748-9c03-6f918e2e3f5a" providerId="ADAL" clId="{FADC666B-411B-4F93-BB85-09516D8EE4CD}" dt="2026-06-09T20:20:17.181" v="12" actId="692"/>
          <ac:picMkLst>
            <pc:docMk/>
            <pc:sldMk cId="3796855807" sldId="2147468579"/>
            <ac:picMk id="5" creationId="{4CFA9894-909C-CF45-7C9A-AC1DBA1ADF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FFE4-E1BD-4EAE-B798-0DBB3ADE67E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DAD7-3CE0-4235-B3AB-DEC2C06FE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2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13FD-4057-A2E4-E8E9-A7688DF4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A4450-76B1-8D9F-0B64-1D982FE34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298E-C22C-DCBC-A408-C185C973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405A7-E300-9287-4EFC-1803118A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B337-3E9A-3349-6F77-730107A0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61EC-7DA5-7458-14F2-CBB508EE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C8E68-B0C5-451F-7A53-EA6241732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10A2-9320-36AF-531B-39C12784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546E-95A4-C378-C0D2-4040609D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FA266-974D-29C8-0CC7-D6CD4DC6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7881B-5911-9BB4-24AF-FBB4EDBB3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37F76-1B16-CDD2-F807-5E82E377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110B-98F1-4B13-ED16-AE1BCD74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B3B9-1561-3D97-00E8-D844E373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79E3-9234-5849-5F7D-D98E1892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9C3EB64-A851-71DD-8882-1FDB7C2E99CB}"/>
              </a:ext>
            </a:extLst>
          </p:cNvPr>
          <p:cNvSpPr txBox="1"/>
          <p:nvPr userDrawn="1"/>
        </p:nvSpPr>
        <p:spPr>
          <a:xfrm>
            <a:off x="1603772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4C2BE-620B-6B7D-1426-F9CB0B9DB6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002FA1-87AB-10E7-DF14-BCD2904245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C16D85-BEED-1820-DFF9-5D8B0AACA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F2566FE-64C0-16F6-945D-296166879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3B60C47-FE53-B519-B5B0-91907EAADB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1BD7309-4598-0B4D-F955-25A477865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AB317A1-606F-084E-CD32-A64A53D259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ECEF077-D5E5-A906-C26A-748935BA5E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8" y="1549492"/>
            <a:ext cx="6265272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528" y="4328650"/>
            <a:ext cx="6265272" cy="3340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22F89-ADF9-0A52-8877-914CA372E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52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all Out +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0D921-897C-B8F2-3B86-7DE7BC7E41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667001" y="-2667001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0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229A-E897-0EC2-D6E0-29B98AE2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BCB8-6560-5142-0967-82D98E84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C70BB-E6FB-B9C4-F9D9-A6EC16FE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CF42-E552-F24A-10C7-08F202B9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2FD9E-028D-3513-EADF-9E62C150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78E4-5748-B845-F06D-51676DC7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B38FC-356A-94D4-AEDB-B66A64CCE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1D124-C4FE-97A2-FF4C-1E33CFDB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1B72-C76D-EA6F-F80E-1F15956D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372C1-B7E3-4643-70F6-20226FEB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726D-04F9-238E-FE61-1A5F689D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F7BF-343D-6520-3D4D-01C2DBD51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CC5DE-826E-6674-3669-74DF70C8C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8E57D-C824-B2F3-96A9-EEECAED7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7A32E-5B86-0943-B01A-555B9473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F1BA3-3E03-41D4-7458-F2FA3C3A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0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ECF9-51BF-08BC-E968-5F2AA489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5217-76F5-0FC5-CFFB-B03BA9B5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A02F-C251-7471-9C6F-29E91D4DF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31A09-1BA5-DFEC-72F3-EE0C46ADD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38DD3-D27F-3783-753E-53B890CF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AA2F9-CEBF-588D-9ADF-4DD1A5D0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3A0C7-81A1-B783-3EED-26C7DC5F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2DCBE-25F1-8BA9-46C2-F075A1D2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2FCA-0E6E-9064-0A78-CA8A7BDE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4DB51-6C5F-DA29-11ED-D3401FEA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C5F2E-38C8-C61E-FE9E-0BE9FA6A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0924C-876B-82ED-202A-D3EFB434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CEA39-AB27-479F-B9EA-23BCB2A6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2976B-DB38-8A14-5E20-5902294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1DB1-A48C-6FFF-6A6B-FC52EB86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A757-8922-587D-AFE6-A7EA5E1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BC43-E1F7-F9E2-3C74-3317AD12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A8B2-94EF-82E6-4402-EEBA49CBE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9A6E8-BB0D-4FC3-FDB3-C3D3A0C2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F8FC2-C814-DAB3-A746-499EA11F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2A28E-1CB9-5EFA-B77D-B640A331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6478-A353-5980-5E93-E9FD3C4A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E6A81-5F85-33AB-1E4F-0B75C8B1B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F4EFA-63BB-1B76-B8D7-A4011EB7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33F8-C437-2E2B-875C-D2B62229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556A6-14E5-674C-457C-961E487E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854D1-9709-8631-FEDA-742556DB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38467-DE0C-8279-D0BA-09CD80CA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BBEC4-0C44-0192-463F-083F4D5A6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2A764-85A9-6204-E88C-A1F8EC7C0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7A46C-D385-4DB1-954C-E258E1A4E8D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740A4-F0DC-F24B-85DE-7FF88FD2A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0ED70-35FE-6589-A042-BF448A29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B7A3A-7BC8-49F2-A36F-FCB909C2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777E-6842-EADF-ED23-DBC50D26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5024-305A-195F-AF4A-19C820E81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10B94-867E-B47A-4D07-5FEC7BD63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CAF20-BA32-DF26-9D25-F7722322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2" y="243904"/>
            <a:ext cx="12006470" cy="641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06A26-4CCB-BB53-2576-E9AFC0DF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35" y="108032"/>
            <a:ext cx="3000794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51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9582BD-3D4C-A545-86FB-5F1381E17D52}"/>
              </a:ext>
            </a:extLst>
          </p:cNvPr>
          <p:cNvSpPr/>
          <p:nvPr/>
        </p:nvSpPr>
        <p:spPr>
          <a:xfrm>
            <a:off x="143092" y="1903162"/>
            <a:ext cx="11956865" cy="489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2" tIns="182832" rIns="182832" bIns="182832" rtlCol="0" anchor="t"/>
          <a:lstStyle/>
          <a:p>
            <a:pPr defTabSz="914126"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F5414-A7E6-B0B1-97DD-E76E2BD98916}"/>
              </a:ext>
            </a:extLst>
          </p:cNvPr>
          <p:cNvSpPr txBox="1"/>
          <p:nvPr/>
        </p:nvSpPr>
        <p:spPr>
          <a:xfrm>
            <a:off x="2771021" y="861262"/>
            <a:ext cx="6571403" cy="93869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defTabSz="914126">
              <a:spcAft>
                <a:spcPts val="60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cs typeface="Arial" panose="020B0604020202020204" pitchFamily="34" charset="0"/>
              </a:rPr>
              <a:t>Elevator Pitch</a:t>
            </a:r>
          </a:p>
          <a:p>
            <a:pPr defTabSz="914126">
              <a:spcAft>
                <a:spcPts val="60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Lenovo offers a full suite of backup and disaster recovery solutions from industry leader, Veeam Software. Together with Lenovo’s portfolio of top-quality servers and storage products, customers can feel secure in their data recovery solution in the unfortunate case that a data integrity event occurs such as a ransomware attack. It is critical for both small and large companies to have reliable and secure data backup solutions.</a:t>
            </a:r>
            <a:endParaRPr lang="en-US" sz="1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41B99-46DB-E61D-8B7B-F4BE6BF8DBCF}"/>
              </a:ext>
            </a:extLst>
          </p:cNvPr>
          <p:cNvSpPr txBox="1"/>
          <p:nvPr/>
        </p:nvSpPr>
        <p:spPr>
          <a:xfrm>
            <a:off x="885635" y="2263691"/>
            <a:ext cx="148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1400" b="1" dirty="0">
                <a:solidFill>
                  <a:srgbClr val="E114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Veeam?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2F82B-9BE9-7A83-A435-F57BB7D390F7}"/>
              </a:ext>
            </a:extLst>
          </p:cNvPr>
          <p:cNvSpPr txBox="1"/>
          <p:nvPr/>
        </p:nvSpPr>
        <p:spPr>
          <a:xfrm>
            <a:off x="7053514" y="2241123"/>
            <a:ext cx="346078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114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1FFD7A-9FED-2F92-168C-926A0E41D2B6}"/>
              </a:ext>
            </a:extLst>
          </p:cNvPr>
          <p:cNvSpPr txBox="1"/>
          <p:nvPr/>
        </p:nvSpPr>
        <p:spPr>
          <a:xfrm>
            <a:off x="6982215" y="2476290"/>
            <a:ext cx="535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600"/>
              </a:spcBef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Ransomware Protection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What is your process for ransomware protection? 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would you expect to recover from an unexpected ransomware attack? 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What’s your current workflow to verify backups before restoring them to production?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What is your process for protecting your backups from tampering or deletion?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often do you test to verify your backups are free of ransomware?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you looking to implement, store and/or manage backups in-house or are you interested in an ‘as-a-service’</a:t>
            </a:r>
          </a:p>
          <a:p>
            <a:pPr defTabSz="685783">
              <a:spcBef>
                <a:spcPts val="600"/>
              </a:spcBef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Public Cloud (AWS, Azure, Google)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What is your strategy for protecting and managing hybrid/multi-cloud data?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 you ensure your continuity of service in the event of an outage?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 you currently protect workloads running in the cloud today?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you looking to implement, store and/or manage backups in-house or are you interested in an ‘as-a-service’</a:t>
            </a:r>
          </a:p>
          <a:p>
            <a:pPr defTabSz="685783">
              <a:spcBef>
                <a:spcPts val="600"/>
              </a:spcBef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SaaS (Microsoft 365)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 you protect your data in Microsoft 365 today?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often do you have to recover Microsoft 365 data? 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long does it take to recover Microsoft 365 data? 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many Microsoft 365 users does your organization have?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8BF2A5-35D8-7E63-1E53-17BBB2905F3A}"/>
              </a:ext>
            </a:extLst>
          </p:cNvPr>
          <p:cNvCxnSpPr>
            <a:cxnSpLocks/>
          </p:cNvCxnSpPr>
          <p:nvPr/>
        </p:nvCxnSpPr>
        <p:spPr>
          <a:xfrm flipV="1">
            <a:off x="6385780" y="2683981"/>
            <a:ext cx="0" cy="37405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194D4BD9-AD0B-9C55-6B32-1C1D026F96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173" y="2281506"/>
            <a:ext cx="316930" cy="3169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87CB12B-EC73-FB1F-8E9B-BADF0EA525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7064" y="2275600"/>
            <a:ext cx="316450" cy="3164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4F6D30E-F394-8BD9-2455-0F91A180F885}"/>
              </a:ext>
            </a:extLst>
          </p:cNvPr>
          <p:cNvGrpSpPr/>
          <p:nvPr/>
        </p:nvGrpSpPr>
        <p:grpSpPr>
          <a:xfrm>
            <a:off x="92046" y="6584259"/>
            <a:ext cx="4955385" cy="244944"/>
            <a:chOff x="554338" y="6421482"/>
            <a:chExt cx="4956676" cy="2450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8EA061-17D9-CDDE-0E07-C347DD149C68}"/>
                </a:ext>
              </a:extLst>
            </p:cNvPr>
            <p:cNvSpPr txBox="1"/>
            <p:nvPr userDrawn="1"/>
          </p:nvSpPr>
          <p:spPr>
            <a:xfrm>
              <a:off x="1396214" y="6473952"/>
              <a:ext cx="41148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126">
                <a:defRPr/>
              </a:pPr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2024 Lenovo. All rights reserved.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A254006-982B-9A87-61D2-3FD331A0B869}"/>
                </a:ext>
              </a:extLst>
            </p:cNvPr>
            <p:cNvGrpSpPr/>
            <p:nvPr userDrawn="1"/>
          </p:nvGrpSpPr>
          <p:grpSpPr>
            <a:xfrm>
              <a:off x="554338" y="6421482"/>
              <a:ext cx="734356" cy="245008"/>
              <a:chOff x="547688" y="952500"/>
              <a:chExt cx="12190413" cy="40671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310F72-3BC8-EC28-C036-4F769CBB33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7688" y="952500"/>
                <a:ext cx="12190413" cy="40671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720F6046-A610-3CF8-8FCF-DCA931AEA8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2838" y="2319338"/>
                <a:ext cx="1571625" cy="1590675"/>
              </a:xfrm>
              <a:custGeom>
                <a:avLst/>
                <a:gdLst>
                  <a:gd name="T0" fmla="*/ 492 w 825"/>
                  <a:gd name="T1" fmla="*/ 0 h 834"/>
                  <a:gd name="T2" fmla="*/ 225 w 825"/>
                  <a:gd name="T3" fmla="*/ 132 h 834"/>
                  <a:gd name="T4" fmla="*/ 225 w 825"/>
                  <a:gd name="T5" fmla="*/ 132 h 834"/>
                  <a:gd name="T6" fmla="*/ 225 w 825"/>
                  <a:gd name="T7" fmla="*/ 132 h 834"/>
                  <a:gd name="T8" fmla="*/ 225 w 825"/>
                  <a:gd name="T9" fmla="*/ 14 h 834"/>
                  <a:gd name="T10" fmla="*/ 0 w 825"/>
                  <a:gd name="T11" fmla="*/ 14 h 834"/>
                  <a:gd name="T12" fmla="*/ 0 w 825"/>
                  <a:gd name="T13" fmla="*/ 834 h 834"/>
                  <a:gd name="T14" fmla="*/ 225 w 825"/>
                  <a:gd name="T15" fmla="*/ 834 h 834"/>
                  <a:gd name="T16" fmla="*/ 225 w 825"/>
                  <a:gd name="T17" fmla="*/ 367 h 834"/>
                  <a:gd name="T18" fmla="*/ 411 w 825"/>
                  <a:gd name="T19" fmla="*/ 194 h 834"/>
                  <a:gd name="T20" fmla="*/ 600 w 825"/>
                  <a:gd name="T21" fmla="*/ 367 h 834"/>
                  <a:gd name="T22" fmla="*/ 600 w 825"/>
                  <a:gd name="T23" fmla="*/ 834 h 834"/>
                  <a:gd name="T24" fmla="*/ 825 w 825"/>
                  <a:gd name="T25" fmla="*/ 834 h 834"/>
                  <a:gd name="T26" fmla="*/ 825 w 825"/>
                  <a:gd name="T27" fmla="*/ 326 h 834"/>
                  <a:gd name="T28" fmla="*/ 492 w 825"/>
                  <a:gd name="T29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5" h="834">
                    <a:moveTo>
                      <a:pt x="492" y="0"/>
                    </a:moveTo>
                    <a:cubicBezTo>
                      <a:pt x="398" y="0"/>
                      <a:pt x="291" y="44"/>
                      <a:pt x="225" y="132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225" y="834"/>
                      <a:pt x="225" y="834"/>
                      <a:pt x="225" y="834"/>
                    </a:cubicBezTo>
                    <a:cubicBezTo>
                      <a:pt x="225" y="367"/>
                      <a:pt x="225" y="367"/>
                      <a:pt x="225" y="367"/>
                    </a:cubicBezTo>
                    <a:cubicBezTo>
                      <a:pt x="225" y="283"/>
                      <a:pt x="290" y="194"/>
                      <a:pt x="411" y="194"/>
                    </a:cubicBezTo>
                    <a:cubicBezTo>
                      <a:pt x="504" y="194"/>
                      <a:pt x="600" y="259"/>
                      <a:pt x="600" y="367"/>
                    </a:cubicBezTo>
                    <a:cubicBezTo>
                      <a:pt x="600" y="834"/>
                      <a:pt x="600" y="834"/>
                      <a:pt x="600" y="834"/>
                    </a:cubicBezTo>
                    <a:cubicBezTo>
                      <a:pt x="825" y="834"/>
                      <a:pt x="825" y="834"/>
                      <a:pt x="825" y="834"/>
                    </a:cubicBezTo>
                    <a:cubicBezTo>
                      <a:pt x="825" y="326"/>
                      <a:pt x="825" y="326"/>
                      <a:pt x="825" y="326"/>
                    </a:cubicBezTo>
                    <a:cubicBezTo>
                      <a:pt x="825" y="137"/>
                      <a:pt x="690" y="0"/>
                      <a:pt x="4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DE90EEF0-B029-5245-B617-E0B6860C8C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77225" y="2346325"/>
                <a:ext cx="1755775" cy="1563688"/>
              </a:xfrm>
              <a:custGeom>
                <a:avLst/>
                <a:gdLst>
                  <a:gd name="T0" fmla="*/ 797 w 1106"/>
                  <a:gd name="T1" fmla="*/ 0 h 985"/>
                  <a:gd name="T2" fmla="*/ 553 w 1106"/>
                  <a:gd name="T3" fmla="*/ 671 h 985"/>
                  <a:gd name="T4" fmla="*/ 308 w 1106"/>
                  <a:gd name="T5" fmla="*/ 0 h 985"/>
                  <a:gd name="T6" fmla="*/ 0 w 1106"/>
                  <a:gd name="T7" fmla="*/ 0 h 985"/>
                  <a:gd name="T8" fmla="*/ 405 w 1106"/>
                  <a:gd name="T9" fmla="*/ 985 h 985"/>
                  <a:gd name="T10" fmla="*/ 701 w 1106"/>
                  <a:gd name="T11" fmla="*/ 985 h 985"/>
                  <a:gd name="T12" fmla="*/ 1106 w 1106"/>
                  <a:gd name="T13" fmla="*/ 0 h 985"/>
                  <a:gd name="T14" fmla="*/ 797 w 1106"/>
                  <a:gd name="T1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6" h="985">
                    <a:moveTo>
                      <a:pt x="797" y="0"/>
                    </a:moveTo>
                    <a:lnTo>
                      <a:pt x="553" y="671"/>
                    </a:lnTo>
                    <a:lnTo>
                      <a:pt x="308" y="0"/>
                    </a:lnTo>
                    <a:lnTo>
                      <a:pt x="0" y="0"/>
                    </a:lnTo>
                    <a:lnTo>
                      <a:pt x="405" y="985"/>
                    </a:lnTo>
                    <a:lnTo>
                      <a:pt x="701" y="985"/>
                    </a:lnTo>
                    <a:lnTo>
                      <a:pt x="1106" y="0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162FCDF7-4EF4-C35F-EABE-802AABBDB5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8488" y="2319338"/>
                <a:ext cx="1630363" cy="1617663"/>
              </a:xfrm>
              <a:custGeom>
                <a:avLst/>
                <a:gdLst>
                  <a:gd name="T0" fmla="*/ 697 w 856"/>
                  <a:gd name="T1" fmla="*/ 582 h 848"/>
                  <a:gd name="T2" fmla="*/ 462 w 856"/>
                  <a:gd name="T3" fmla="*/ 669 h 848"/>
                  <a:gd name="T4" fmla="*/ 280 w 856"/>
                  <a:gd name="T5" fmla="*/ 602 h 848"/>
                  <a:gd name="T6" fmla="*/ 856 w 856"/>
                  <a:gd name="T7" fmla="*/ 363 h 848"/>
                  <a:gd name="T8" fmla="*/ 758 w 856"/>
                  <a:gd name="T9" fmla="*/ 135 h 848"/>
                  <a:gd name="T10" fmla="*/ 434 w 856"/>
                  <a:gd name="T11" fmla="*/ 0 h 848"/>
                  <a:gd name="T12" fmla="*/ 0 w 856"/>
                  <a:gd name="T13" fmla="*/ 424 h 848"/>
                  <a:gd name="T14" fmla="*/ 459 w 856"/>
                  <a:gd name="T15" fmla="*/ 848 h 848"/>
                  <a:gd name="T16" fmla="*/ 840 w 856"/>
                  <a:gd name="T17" fmla="*/ 691 h 848"/>
                  <a:gd name="T18" fmla="*/ 697 w 856"/>
                  <a:gd name="T19" fmla="*/ 582 h 848"/>
                  <a:gd name="T20" fmla="*/ 265 w 856"/>
                  <a:gd name="T21" fmla="*/ 261 h 848"/>
                  <a:gd name="T22" fmla="*/ 438 w 856"/>
                  <a:gd name="T23" fmla="*/ 179 h 848"/>
                  <a:gd name="T24" fmla="*/ 612 w 856"/>
                  <a:gd name="T25" fmla="*/ 294 h 848"/>
                  <a:gd name="T26" fmla="*/ 219 w 856"/>
                  <a:gd name="T27" fmla="*/ 457 h 848"/>
                  <a:gd name="T28" fmla="*/ 265 w 856"/>
                  <a:gd name="T29" fmla="*/ 261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6" h="848">
                    <a:moveTo>
                      <a:pt x="697" y="582"/>
                    </a:moveTo>
                    <a:cubicBezTo>
                      <a:pt x="602" y="652"/>
                      <a:pt x="548" y="669"/>
                      <a:pt x="462" y="669"/>
                    </a:cubicBezTo>
                    <a:cubicBezTo>
                      <a:pt x="384" y="669"/>
                      <a:pt x="323" y="645"/>
                      <a:pt x="280" y="602"/>
                    </a:cubicBezTo>
                    <a:cubicBezTo>
                      <a:pt x="856" y="363"/>
                      <a:pt x="856" y="363"/>
                      <a:pt x="856" y="363"/>
                    </a:cubicBezTo>
                    <a:cubicBezTo>
                      <a:pt x="843" y="275"/>
                      <a:pt x="810" y="195"/>
                      <a:pt x="758" y="135"/>
                    </a:cubicBezTo>
                    <a:cubicBezTo>
                      <a:pt x="682" y="47"/>
                      <a:pt x="570" y="0"/>
                      <a:pt x="434" y="0"/>
                    </a:cubicBezTo>
                    <a:cubicBezTo>
                      <a:pt x="186" y="0"/>
                      <a:pt x="0" y="183"/>
                      <a:pt x="0" y="424"/>
                    </a:cubicBezTo>
                    <a:cubicBezTo>
                      <a:pt x="0" y="672"/>
                      <a:pt x="187" y="848"/>
                      <a:pt x="459" y="848"/>
                    </a:cubicBezTo>
                    <a:cubicBezTo>
                      <a:pt x="611" y="848"/>
                      <a:pt x="767" y="776"/>
                      <a:pt x="840" y="691"/>
                    </a:cubicBezTo>
                    <a:lnTo>
                      <a:pt x="697" y="582"/>
                    </a:lnTo>
                    <a:close/>
                    <a:moveTo>
                      <a:pt x="265" y="261"/>
                    </a:moveTo>
                    <a:cubicBezTo>
                      <a:pt x="303" y="210"/>
                      <a:pt x="364" y="179"/>
                      <a:pt x="438" y="179"/>
                    </a:cubicBezTo>
                    <a:cubicBezTo>
                      <a:pt x="519" y="179"/>
                      <a:pt x="581" y="226"/>
                      <a:pt x="612" y="294"/>
                    </a:cubicBezTo>
                    <a:cubicBezTo>
                      <a:pt x="219" y="457"/>
                      <a:pt x="219" y="457"/>
                      <a:pt x="219" y="457"/>
                    </a:cubicBezTo>
                    <a:cubicBezTo>
                      <a:pt x="208" y="374"/>
                      <a:pt x="230" y="308"/>
                      <a:pt x="265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5203A8D-28D6-2C40-AD73-C14A002FC1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5925" y="1879600"/>
                <a:ext cx="1409700" cy="2030413"/>
              </a:xfrm>
              <a:custGeom>
                <a:avLst/>
                <a:gdLst>
                  <a:gd name="T0" fmla="*/ 888 w 888"/>
                  <a:gd name="T1" fmla="*/ 1030 h 1279"/>
                  <a:gd name="T2" fmla="*/ 274 w 888"/>
                  <a:gd name="T3" fmla="*/ 1030 h 1279"/>
                  <a:gd name="T4" fmla="*/ 274 w 888"/>
                  <a:gd name="T5" fmla="*/ 0 h 1279"/>
                  <a:gd name="T6" fmla="*/ 0 w 888"/>
                  <a:gd name="T7" fmla="*/ 0 h 1279"/>
                  <a:gd name="T8" fmla="*/ 0 w 888"/>
                  <a:gd name="T9" fmla="*/ 1279 h 1279"/>
                  <a:gd name="T10" fmla="*/ 888 w 888"/>
                  <a:gd name="T11" fmla="*/ 1279 h 1279"/>
                  <a:gd name="T12" fmla="*/ 888 w 888"/>
                  <a:gd name="T13" fmla="*/ 103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8" h="1279">
                    <a:moveTo>
                      <a:pt x="888" y="1030"/>
                    </a:moveTo>
                    <a:lnTo>
                      <a:pt x="274" y="1030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1279"/>
                    </a:lnTo>
                    <a:lnTo>
                      <a:pt x="888" y="1279"/>
                    </a:lnTo>
                    <a:lnTo>
                      <a:pt x="888" y="10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96CDAC34-E2FC-E96E-A544-DD35F6B4235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966325" y="2319338"/>
                <a:ext cx="1677988" cy="1617663"/>
              </a:xfrm>
              <a:custGeom>
                <a:avLst/>
                <a:gdLst>
                  <a:gd name="T0" fmla="*/ 439 w 881"/>
                  <a:gd name="T1" fmla="*/ 848 h 848"/>
                  <a:gd name="T2" fmla="*/ 0 w 881"/>
                  <a:gd name="T3" fmla="*/ 424 h 848"/>
                  <a:gd name="T4" fmla="*/ 442 w 881"/>
                  <a:gd name="T5" fmla="*/ 0 h 848"/>
                  <a:gd name="T6" fmla="*/ 881 w 881"/>
                  <a:gd name="T7" fmla="*/ 424 h 848"/>
                  <a:gd name="T8" fmla="*/ 439 w 881"/>
                  <a:gd name="T9" fmla="*/ 848 h 848"/>
                  <a:gd name="T10" fmla="*/ 439 w 881"/>
                  <a:gd name="T11" fmla="*/ 193 h 848"/>
                  <a:gd name="T12" fmla="*/ 222 w 881"/>
                  <a:gd name="T13" fmla="*/ 424 h 848"/>
                  <a:gd name="T14" fmla="*/ 442 w 881"/>
                  <a:gd name="T15" fmla="*/ 655 h 848"/>
                  <a:gd name="T16" fmla="*/ 659 w 881"/>
                  <a:gd name="T17" fmla="*/ 424 h 848"/>
                  <a:gd name="T18" fmla="*/ 439 w 881"/>
                  <a:gd name="T19" fmla="*/ 19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1" h="848">
                    <a:moveTo>
                      <a:pt x="439" y="848"/>
                    </a:moveTo>
                    <a:cubicBezTo>
                      <a:pt x="193" y="848"/>
                      <a:pt x="0" y="664"/>
                      <a:pt x="0" y="424"/>
                    </a:cubicBezTo>
                    <a:cubicBezTo>
                      <a:pt x="0" y="186"/>
                      <a:pt x="194" y="0"/>
                      <a:pt x="442" y="0"/>
                    </a:cubicBezTo>
                    <a:cubicBezTo>
                      <a:pt x="688" y="0"/>
                      <a:pt x="881" y="184"/>
                      <a:pt x="881" y="424"/>
                    </a:cubicBezTo>
                    <a:cubicBezTo>
                      <a:pt x="881" y="662"/>
                      <a:pt x="687" y="848"/>
                      <a:pt x="439" y="848"/>
                    </a:cubicBezTo>
                    <a:moveTo>
                      <a:pt x="439" y="193"/>
                    </a:moveTo>
                    <a:cubicBezTo>
                      <a:pt x="313" y="193"/>
                      <a:pt x="222" y="288"/>
                      <a:pt x="222" y="424"/>
                    </a:cubicBezTo>
                    <a:cubicBezTo>
                      <a:pt x="222" y="553"/>
                      <a:pt x="319" y="655"/>
                      <a:pt x="442" y="655"/>
                    </a:cubicBezTo>
                    <a:cubicBezTo>
                      <a:pt x="568" y="655"/>
                      <a:pt x="659" y="557"/>
                      <a:pt x="659" y="424"/>
                    </a:cubicBezTo>
                    <a:cubicBezTo>
                      <a:pt x="659" y="295"/>
                      <a:pt x="562" y="193"/>
                      <a:pt x="439" y="1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3CE3E7A9-8A43-4CEB-A695-90F13513E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664325" y="2319338"/>
                <a:ext cx="1679575" cy="1617663"/>
              </a:xfrm>
              <a:custGeom>
                <a:avLst/>
                <a:gdLst>
                  <a:gd name="T0" fmla="*/ 439 w 882"/>
                  <a:gd name="T1" fmla="*/ 848 h 848"/>
                  <a:gd name="T2" fmla="*/ 0 w 882"/>
                  <a:gd name="T3" fmla="*/ 424 h 848"/>
                  <a:gd name="T4" fmla="*/ 442 w 882"/>
                  <a:gd name="T5" fmla="*/ 0 h 848"/>
                  <a:gd name="T6" fmla="*/ 882 w 882"/>
                  <a:gd name="T7" fmla="*/ 424 h 848"/>
                  <a:gd name="T8" fmla="*/ 439 w 882"/>
                  <a:gd name="T9" fmla="*/ 848 h 848"/>
                  <a:gd name="T10" fmla="*/ 439 w 882"/>
                  <a:gd name="T11" fmla="*/ 193 h 848"/>
                  <a:gd name="T12" fmla="*/ 222 w 882"/>
                  <a:gd name="T13" fmla="*/ 424 h 848"/>
                  <a:gd name="T14" fmla="*/ 442 w 882"/>
                  <a:gd name="T15" fmla="*/ 655 h 848"/>
                  <a:gd name="T16" fmla="*/ 660 w 882"/>
                  <a:gd name="T17" fmla="*/ 424 h 848"/>
                  <a:gd name="T18" fmla="*/ 439 w 882"/>
                  <a:gd name="T19" fmla="*/ 19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2" h="848">
                    <a:moveTo>
                      <a:pt x="439" y="848"/>
                    </a:moveTo>
                    <a:cubicBezTo>
                      <a:pt x="193" y="848"/>
                      <a:pt x="0" y="664"/>
                      <a:pt x="0" y="424"/>
                    </a:cubicBezTo>
                    <a:cubicBezTo>
                      <a:pt x="0" y="186"/>
                      <a:pt x="195" y="0"/>
                      <a:pt x="442" y="0"/>
                    </a:cubicBezTo>
                    <a:cubicBezTo>
                      <a:pt x="689" y="0"/>
                      <a:pt x="882" y="184"/>
                      <a:pt x="882" y="424"/>
                    </a:cubicBezTo>
                    <a:cubicBezTo>
                      <a:pt x="882" y="662"/>
                      <a:pt x="687" y="848"/>
                      <a:pt x="439" y="848"/>
                    </a:cubicBezTo>
                    <a:moveTo>
                      <a:pt x="439" y="193"/>
                    </a:moveTo>
                    <a:cubicBezTo>
                      <a:pt x="314" y="193"/>
                      <a:pt x="222" y="288"/>
                      <a:pt x="222" y="424"/>
                    </a:cubicBezTo>
                    <a:cubicBezTo>
                      <a:pt x="222" y="553"/>
                      <a:pt x="319" y="655"/>
                      <a:pt x="442" y="655"/>
                    </a:cubicBezTo>
                    <a:cubicBezTo>
                      <a:pt x="568" y="655"/>
                      <a:pt x="660" y="557"/>
                      <a:pt x="660" y="424"/>
                    </a:cubicBezTo>
                    <a:cubicBezTo>
                      <a:pt x="660" y="295"/>
                      <a:pt x="563" y="193"/>
                      <a:pt x="439" y="1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30F284E4-B9DB-43C6-BD5A-5FE7340680FB}"/>
              </a:ext>
            </a:extLst>
          </p:cNvPr>
          <p:cNvSpPr txBox="1">
            <a:spLocks/>
          </p:cNvSpPr>
          <p:nvPr/>
        </p:nvSpPr>
        <p:spPr>
          <a:xfrm>
            <a:off x="2684697" y="268694"/>
            <a:ext cx="8135284" cy="358017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1218987" rtl="0" eaLnBrk="1" latinLnBrk="0" hangingPunct="1">
              <a:spcBef>
                <a:spcPct val="0"/>
              </a:spcBef>
              <a:buNone/>
              <a:defRPr sz="43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defTabSz="1218621">
              <a:defRPr/>
            </a:pPr>
            <a:r>
              <a:rPr lang="en-US" sz="2799" b="1" cap="none">
                <a:solidFill>
                  <a:prstClr val="white"/>
                </a:solidFill>
                <a:latin typeface="Arial"/>
                <a:cs typeface="Arial"/>
              </a:rPr>
              <a:t>Conversation Card</a:t>
            </a:r>
            <a:endParaRPr lang="en-CA" sz="2799" b="1" cap="non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8A1DD-F977-4B0D-87E1-13ACDC693FA9}"/>
              </a:ext>
            </a:extLst>
          </p:cNvPr>
          <p:cNvSpPr txBox="1"/>
          <p:nvPr/>
        </p:nvSpPr>
        <p:spPr>
          <a:xfrm>
            <a:off x="3483040" y="2280226"/>
            <a:ext cx="215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E114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Lenovo &amp; Veeam?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24343E7-A7AC-4D5C-9941-F58C0807A0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8900" y="2300572"/>
            <a:ext cx="316933" cy="316933"/>
          </a:xfrm>
          <a:prstGeom prst="rect">
            <a:avLst/>
          </a:prstGeom>
        </p:spPr>
      </p:pic>
      <p:pic>
        <p:nvPicPr>
          <p:cNvPr id="36" name="Picture 3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1F25FF0-5D67-4351-B6F9-8F382C6A7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04" y="338063"/>
            <a:ext cx="1279902" cy="2308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93B4615-B16F-4230-99AD-37C05FB944CB}"/>
              </a:ext>
            </a:extLst>
          </p:cNvPr>
          <p:cNvSpPr txBox="1"/>
          <p:nvPr/>
        </p:nvSpPr>
        <p:spPr>
          <a:xfrm>
            <a:off x="202649" y="2573709"/>
            <a:ext cx="29498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235418" indent="-171450" defTabSz="828936">
              <a:buFont typeface="Arial" panose="020B0604020202020204" pitchFamily="34" charset="0"/>
              <a:buChar char="•"/>
              <a:tabLst>
                <a:tab pos="196276" algn="l"/>
              </a:tabLst>
            </a:pPr>
            <a:r>
              <a:rPr lang="en-US" sz="1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Future Proof</a:t>
            </a:r>
            <a:r>
              <a:rPr lang="en-US" sz="1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spc="-5" dirty="0">
                <a:cs typeface="Tahoma"/>
              </a:rPr>
              <a:t>The Veeam platform extends beyond core backup and recovery capabilities to address modern data protection needs, like DR orchestration, ransomware remediation and cloud mobility</a:t>
            </a:r>
          </a:p>
          <a:p>
            <a:pPr marR="235418" defTabSz="828936">
              <a:tabLst>
                <a:tab pos="196276" algn="l"/>
              </a:tabLst>
            </a:pPr>
            <a:endParaRPr lang="en-US" sz="1000" spc="-5" dirty="0">
              <a:cs typeface="Tahoma"/>
            </a:endParaRPr>
          </a:p>
          <a:p>
            <a:pPr marL="171450" marR="235418" indent="-171450" defTabSz="828936">
              <a:buFont typeface="Arial" panose="020B0604020202020204" pitchFamily="34" charset="0"/>
              <a:buChar char="•"/>
              <a:tabLst>
                <a:tab pos="196276" algn="l"/>
              </a:tabLst>
            </a:pPr>
            <a:r>
              <a:rPr lang="en-US" sz="1000" b="1" spc="-5" dirty="0">
                <a:cs typeface="Tahoma"/>
              </a:rPr>
              <a:t>One Platform: </a:t>
            </a:r>
            <a:r>
              <a:rPr lang="en-US" sz="1000" spc="-5" dirty="0">
                <a:cs typeface="Tahoma"/>
              </a:rPr>
              <a:t>One platform to protect all virtual, physical, and cloud native workloads</a:t>
            </a:r>
          </a:p>
          <a:p>
            <a:pPr marR="235418" defTabSz="828936">
              <a:tabLst>
                <a:tab pos="196276" algn="l"/>
              </a:tabLst>
            </a:pPr>
            <a:endParaRPr lang="en-US" sz="1000" spc="-5" dirty="0">
              <a:cs typeface="Tahoma"/>
            </a:endParaRPr>
          </a:p>
          <a:p>
            <a:pPr marL="171450" marR="235418" indent="-171450" defTabSz="828936">
              <a:buFont typeface="Arial" panose="020B0604020202020204" pitchFamily="34" charset="0"/>
              <a:buChar char="•"/>
              <a:tabLst>
                <a:tab pos="196276" algn="l"/>
              </a:tabLst>
            </a:pPr>
            <a:r>
              <a:rPr lang="en-US" sz="1000" b="1" spc="-5" dirty="0">
                <a:cs typeface="Tahoma"/>
              </a:rPr>
              <a:t>Simple:</a:t>
            </a:r>
            <a:r>
              <a:rPr lang="en-US" sz="1000" spc="-5" dirty="0">
                <a:cs typeface="Tahoma"/>
              </a:rPr>
              <a:t> Veeam is straightforward to deploy, easy to manage and designed to integrate effortlessly into your environment. Veeam does not require a steep learning curve either</a:t>
            </a:r>
          </a:p>
          <a:p>
            <a:pPr marR="235418" defTabSz="828936">
              <a:tabLst>
                <a:tab pos="196276" algn="l"/>
              </a:tabLst>
            </a:pPr>
            <a:endParaRPr lang="en-US" sz="1000" spc="-5" dirty="0">
              <a:cs typeface="Tahoma"/>
            </a:endParaRPr>
          </a:p>
          <a:p>
            <a:pPr marL="171450" marR="235418" indent="-171450" defTabSz="828936">
              <a:buFont typeface="Arial" panose="020B0604020202020204" pitchFamily="34" charset="0"/>
              <a:buChar char="•"/>
              <a:tabLst>
                <a:tab pos="196276" algn="l"/>
              </a:tabLst>
            </a:pPr>
            <a:r>
              <a:rPr lang="en-US" sz="1000" b="1" spc="-5" dirty="0">
                <a:cs typeface="Tahoma"/>
              </a:rPr>
              <a:t>Reliable: </a:t>
            </a:r>
            <a:r>
              <a:rPr lang="en-US" sz="1000" spc="-5" dirty="0">
                <a:cs typeface="Tahoma"/>
              </a:rPr>
              <a:t>Veeam increases reliability, enhances security and ensures business continuity in the event of a ransomware attack or insider threat by automatically verifying backups are recoverable and free from malware through automated scanning, immutable storage and insider threat protection.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6522C-823B-C22E-2F60-C9A35C2D6813}"/>
              </a:ext>
            </a:extLst>
          </p:cNvPr>
          <p:cNvCxnSpPr>
            <a:cxnSpLocks/>
          </p:cNvCxnSpPr>
          <p:nvPr/>
        </p:nvCxnSpPr>
        <p:spPr>
          <a:xfrm flipV="1">
            <a:off x="2891869" y="2683980"/>
            <a:ext cx="0" cy="37405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3C9EDA-0F67-7504-23E6-9B3839D5AC55}"/>
              </a:ext>
            </a:extLst>
          </p:cNvPr>
          <p:cNvSpPr txBox="1"/>
          <p:nvPr/>
        </p:nvSpPr>
        <p:spPr>
          <a:xfrm>
            <a:off x="2957758" y="2580471"/>
            <a:ext cx="351364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spc="-5" dirty="0">
                <a:cs typeface="Tahoma"/>
              </a:rPr>
              <a:t>The Veeam Data Platform combined with best-in-class data center infrastructure and software-defined solutions from Lenovo, enables businesses of all sizes to accelerate digital transformation, simplify IT, reduce risk, lower costs and enhance business agility:</a:t>
            </a:r>
            <a:endParaRPr lang="en-US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/>
                </a:solidFill>
                <a:cs typeface="Arial" panose="020B0604020202020204" pitchFamily="34" charset="0"/>
              </a:rPr>
              <a:t>Secure Backup and Fast Recovery – 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Own, control, Backup and Recover all your data anywhere in the Hybrid Cloud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/>
                </a:solidFill>
                <a:cs typeface="Arial" panose="020B0604020202020204" pitchFamily="34" charset="0"/>
              </a:rPr>
              <a:t>Proactive Monitoring and Analytics – 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Maintain full visibility for proactive management and recovery success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/>
                </a:solidFill>
                <a:cs typeface="Arial" panose="020B0604020202020204" pitchFamily="34" charset="0"/>
              </a:rPr>
              <a:t>Proven Recovery Orchestration – </a:t>
            </a: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Be compliant and ready for disaster with orchestrated recovery</a:t>
            </a:r>
            <a:endParaRPr lang="en-US" sz="1000" spc="-5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600"/>
              </a:spcAft>
              <a:defRPr/>
            </a:pPr>
            <a:r>
              <a:rPr lang="en-US" sz="1000" b="1" spc="-5" dirty="0">
                <a:cs typeface="Tahoma"/>
              </a:rPr>
              <a:t>Customer Benefits:</a:t>
            </a: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r>
              <a:rPr lang="en-US" sz="1000" spc="-5" dirty="0">
                <a:cs typeface="Tahoma"/>
              </a:rPr>
              <a:t>Avoid business productivity disruptions, fines, and legal actions that could affect brand reputation</a:t>
            </a: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endParaRPr lang="en-US" sz="1000" spc="-5" dirty="0">
              <a:cs typeface="Tahoma"/>
            </a:endParaRP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r>
              <a:rPr lang="en-US" sz="1000" spc="-5" dirty="0">
                <a:cs typeface="Tahoma"/>
              </a:rPr>
              <a:t>Reliably protect data from accidental deletion, security threats, retention policy gaps and ransomware</a:t>
            </a: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endParaRPr lang="en-US" sz="1000" spc="-5" dirty="0">
              <a:cs typeface="Tahoma"/>
            </a:endParaRP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r>
              <a:rPr lang="en-US" sz="1000" spc="-5" dirty="0">
                <a:cs typeface="Tahoma"/>
              </a:rPr>
              <a:t>Quickly restore individual items and files with industry-leading recovery flexibility</a:t>
            </a: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endParaRPr lang="en-US" sz="1000" spc="-5" dirty="0">
              <a:cs typeface="Tahoma"/>
            </a:endParaRPr>
          </a:p>
          <a:p>
            <a:pPr marL="77736" marR="160172" indent="-77736" defTabSz="563928">
              <a:buFont typeface="Arial" panose="020B0604020202020204" pitchFamily="34" charset="0"/>
              <a:buChar char="•"/>
              <a:defRPr/>
            </a:pPr>
            <a:r>
              <a:rPr lang="en-US" sz="1000" spc="-5" dirty="0">
                <a:cs typeface="Tahoma"/>
              </a:rPr>
              <a:t>Meet legal and compliance requirements with efficient eDiscovery backup archives</a:t>
            </a: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0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EB652-E008-7785-D0DE-F84C5CC30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6CC7B-0399-DCD6-B8FF-B521992E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280022"/>
            <a:ext cx="12188825" cy="626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69305-4F65-9A20-C1CB-BB832824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35" y="108032"/>
            <a:ext cx="3000794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85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6F45FD8-26BC-BE0C-B5FE-9DABBDE82E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1117" y="6400800"/>
            <a:ext cx="438912" cy="15544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F29EA-E859-E9F1-FFA6-17DA28705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D997EE-625A-F8C5-23CB-AED0E9B2467B}"/>
              </a:ext>
            </a:extLst>
          </p:cNvPr>
          <p:cNvSpPr txBox="1">
            <a:spLocks/>
          </p:cNvSpPr>
          <p:nvPr/>
        </p:nvSpPr>
        <p:spPr bwMode="gray">
          <a:xfrm>
            <a:off x="288972" y="134355"/>
            <a:ext cx="11073384" cy="5212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Lenovo / Veeam M365 Conversation Card</a:t>
            </a: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60BC0395-E790-39F6-5CBD-082AA3DB28A5}"/>
              </a:ext>
            </a:extLst>
          </p:cNvPr>
          <p:cNvSpPr txBox="1"/>
          <p:nvPr/>
        </p:nvSpPr>
        <p:spPr>
          <a:xfrm>
            <a:off x="288973" y="859297"/>
            <a:ext cx="11504519" cy="540148"/>
          </a:xfrm>
          <a:prstGeom prst="round1Rect">
            <a:avLst>
              <a:gd name="adj" fmla="val 18502"/>
            </a:avLst>
          </a:prstGeom>
          <a:solidFill>
            <a:srgbClr val="E0E1E2"/>
          </a:solidFill>
          <a:ln w="12700">
            <a:noFill/>
          </a:ln>
        </p:spPr>
        <p:txBody>
          <a:bodyPr vert="horz" wrap="square" lIns="97950" tIns="27432" rIns="97950" bIns="27432" rtlCol="0">
            <a:spAutoFit/>
          </a:bodyPr>
          <a:lstStyle/>
          <a:p>
            <a:pPr defTabSz="829087">
              <a:spcAft>
                <a:spcPts val="363"/>
              </a:spcAft>
            </a:pPr>
            <a:r>
              <a:rPr lang="en-US" sz="1050" b="1" spc="-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Elevator Pitch: </a:t>
            </a:r>
            <a:r>
              <a:rPr lang="en-US" sz="1050" spc="-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Microsoft 365, it’s your data – you control it – and it’s yours, not Microsoft’s, ultimate responsibility to protect it from various threats – from accidental deletions to malicious ransomware, and to comply with various governing regulations. Don’t put your business at risk – avoid productivity disruption, fines, lawsuits and legal actions, and loyalty and reputational damage by protecting your data right now with industry-leading, readily available, quick to deploy Lenovo Backup Solution for Microsoft 365 with Veeam.</a:t>
            </a: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F599A72C-E1E8-F6CE-D317-6C1B0856C9B3}"/>
              </a:ext>
            </a:extLst>
          </p:cNvPr>
          <p:cNvSpPr txBox="1"/>
          <p:nvPr/>
        </p:nvSpPr>
        <p:spPr>
          <a:xfrm>
            <a:off x="288973" y="1505261"/>
            <a:ext cx="5767943" cy="2020040"/>
          </a:xfrm>
          <a:prstGeom prst="round1Rect">
            <a:avLst>
              <a:gd name="adj" fmla="val 5233"/>
            </a:avLst>
          </a:prstGeom>
          <a:solidFill>
            <a:srgbClr val="E0E1E2"/>
          </a:solidFill>
          <a:ln w="12700">
            <a:noFill/>
          </a:ln>
        </p:spPr>
        <p:txBody>
          <a:bodyPr vert="horz" wrap="square" lIns="97950" tIns="27432" rIns="0" bIns="27432" rtlCol="0">
            <a:spAutoFit/>
          </a:bodyPr>
          <a:lstStyle/>
          <a:p>
            <a:pPr indent="-161196" defTabSz="829087">
              <a:spcAft>
                <a:spcPts val="300"/>
              </a:spcAft>
            </a:pPr>
            <a:r>
              <a:rPr lang="en-US" sz="1050" b="1" spc="-13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sell Veeam Backup for Microsoft 365 (M365) and Lenovo together?</a:t>
            </a:r>
          </a:p>
          <a:p>
            <a:pPr indent="-161196" defTabSz="829087">
              <a:spcAft>
                <a:spcPts val="181"/>
              </a:spcAf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Microsoft 365 data available, accessible, and secure at all time across hybrid, multi-cloud environments, mitigating risks of data loss and downtime, and ensuring data compliance, while reducing costs, with joint Lenovo and Veeam industry-leading, easy to get and deploy backup and recovery solution for Microsoft 365: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the industry-leading Lenovo ThinkSystem compute and storage solutions.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a M365 data protection solution that can be deployed on-premises and in the cloud.</a:t>
            </a:r>
          </a:p>
          <a:p>
            <a:pPr marR="235460" defTabSz="829087">
              <a:tabLst>
                <a:tab pos="196312" algn="l"/>
              </a:tabLst>
            </a:pPr>
            <a:endParaRPr lang="en-US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35460" defTabSz="829087">
              <a:spcAft>
                <a:spcPts val="300"/>
              </a:spcAft>
              <a:tabLst>
                <a:tab pos="196312" algn="l"/>
              </a:tabLst>
            </a:pPr>
            <a:r>
              <a:rPr lang="en-US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with data loss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loss could lead to disruption of business productivity, high response and recovery costs, fines, lawsuits, and legal actions, and loyalty and reputational damage. Do you have a solid backup and disaster recovery strategy that helps prevent loss of your Microsoft 365 data?</a:t>
            </a: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17F1F677-DFE3-1BC3-EC2C-B5BDDD9A9CC7}"/>
              </a:ext>
            </a:extLst>
          </p:cNvPr>
          <p:cNvSpPr txBox="1"/>
          <p:nvPr/>
        </p:nvSpPr>
        <p:spPr>
          <a:xfrm>
            <a:off x="6138070" y="5389706"/>
            <a:ext cx="5681233" cy="767390"/>
          </a:xfrm>
          <a:prstGeom prst="round1Rect">
            <a:avLst>
              <a:gd name="adj" fmla="val 6316"/>
            </a:avLst>
          </a:prstGeom>
          <a:solidFill>
            <a:srgbClr val="E0E1E2"/>
          </a:solidFill>
          <a:ln w="12700">
            <a:noFill/>
          </a:ln>
        </p:spPr>
        <p:txBody>
          <a:bodyPr vert="horz" wrap="square" lIns="97950" tIns="27432" rIns="0" bIns="27432" rtlCol="0">
            <a:noAutofit/>
          </a:bodyPr>
          <a:lstStyle/>
          <a:p>
            <a:pPr indent="-161196" defTabSz="829087">
              <a:spcAft>
                <a:spcPts val="300"/>
              </a:spcAft>
            </a:pPr>
            <a:r>
              <a:rPr lang="en-US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Buyer Trigger Points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protect M365 data from user errors/accidental deletion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protect M365 data from security threats (ransomware, malware, malicious insiders)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protect M365 data from retention policy gaps (thinking it is protected while it’s not)</a:t>
            </a: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C33A35B2-DE81-5CC9-8C8F-AA0799B7192F}"/>
              </a:ext>
            </a:extLst>
          </p:cNvPr>
          <p:cNvSpPr txBox="1"/>
          <p:nvPr/>
        </p:nvSpPr>
        <p:spPr>
          <a:xfrm>
            <a:off x="288973" y="3631119"/>
            <a:ext cx="5767944" cy="1650009"/>
          </a:xfrm>
          <a:prstGeom prst="round1Rect">
            <a:avLst>
              <a:gd name="adj" fmla="val 5823"/>
            </a:avLst>
          </a:prstGeom>
          <a:solidFill>
            <a:srgbClr val="E0E1E2"/>
          </a:solidFill>
          <a:ln w="12700">
            <a:noFill/>
          </a:ln>
        </p:spPr>
        <p:txBody>
          <a:bodyPr vert="horz" wrap="square" lIns="97950" tIns="27432" rIns="0" bIns="27432" rtlCol="0">
            <a:noAutofit/>
          </a:bodyPr>
          <a:lstStyle/>
          <a:p>
            <a:pPr marR="235460" defTabSz="829087">
              <a:spcAft>
                <a:spcPts val="300"/>
              </a:spcAft>
              <a:tabLst>
                <a:tab pos="196312" algn="l"/>
              </a:tabLst>
            </a:pPr>
            <a:r>
              <a:rPr lang="en-US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would a customer be interested?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 3 of 4 customers experienced data loss within the cloud. Among the key reasons, user error/accidental deletion is the most frequent one, followed by retention policy gaps (thinking that something was protected that was not, actually) and security threats (malicious insiders, ransomware, malware).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Microsoft’s shared responsibility model: Microsoft is responsible for the uptime of their infrastructure, and customers are responsible for access and control of data residing in the Microsoft 365 cloud.</a:t>
            </a:r>
          </a:p>
          <a:p>
            <a:pPr marL="77750" marR="235460" indent="-77750" defTabSz="829087">
              <a:buFont typeface="Arial" panose="020B0604020202020204" pitchFamily="34" charset="0"/>
              <a:buChar char="•"/>
              <a:tabLst>
                <a:tab pos="196312" algn="l"/>
              </a:tabLst>
            </a:pPr>
            <a:r>
              <a:rPr lang="en-US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avoid business productivity disruption, fines, lawsuits and legal actions, and loyalty and reputational damage.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19480D-C266-6A0C-EBA7-643FDF97CF74}"/>
              </a:ext>
            </a:extLst>
          </p:cNvPr>
          <p:cNvGrpSpPr/>
          <p:nvPr/>
        </p:nvGrpSpPr>
        <p:grpSpPr>
          <a:xfrm>
            <a:off x="6363780" y="1578587"/>
            <a:ext cx="5207764" cy="3646562"/>
            <a:chOff x="5283957" y="1734267"/>
            <a:chExt cx="6965232" cy="48771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C0AEA1-2B35-8B8C-1EAD-58E4C34FBFE0}"/>
                </a:ext>
              </a:extLst>
            </p:cNvPr>
            <p:cNvSpPr/>
            <p:nvPr/>
          </p:nvSpPr>
          <p:spPr bwMode="auto">
            <a:xfrm>
              <a:off x="5667987" y="5422946"/>
              <a:ext cx="2763671" cy="118848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49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ahoma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763A1FC-6CB4-D152-2CBB-65799C5D2E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272859" y="5709320"/>
              <a:ext cx="482474" cy="48247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095053B-6DFA-F028-7FFF-616E2521E3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8221" y="5719477"/>
              <a:ext cx="482474" cy="48247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640E59-9BF9-C1F6-4E87-C35254C33F91}"/>
                </a:ext>
              </a:extLst>
            </p:cNvPr>
            <p:cNvSpPr txBox="1"/>
            <p:nvPr/>
          </p:nvSpPr>
          <p:spPr>
            <a:xfrm>
              <a:off x="6076509" y="6213676"/>
              <a:ext cx="875168" cy="28815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Exchange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1AF092-8D17-B59D-4DE0-845616F8C3F9}"/>
                </a:ext>
              </a:extLst>
            </p:cNvPr>
            <p:cNvSpPr txBox="1"/>
            <p:nvPr/>
          </p:nvSpPr>
          <p:spPr>
            <a:xfrm>
              <a:off x="7084113" y="6213676"/>
              <a:ext cx="900896" cy="28815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SharePoint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C16B16-9EE8-6902-8B26-C975CA8F82D6}"/>
                </a:ext>
              </a:extLst>
            </p:cNvPr>
            <p:cNvSpPr txBox="1"/>
            <p:nvPr/>
          </p:nvSpPr>
          <p:spPr>
            <a:xfrm>
              <a:off x="6522142" y="5256192"/>
              <a:ext cx="1055363" cy="288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On-premises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3A39D22-6E1B-CF99-3C31-7445DEE3AC7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56263" y="3756894"/>
              <a:ext cx="601777" cy="60177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9CAA84-EA9F-3E89-5511-94ADF80C2861}"/>
                </a:ext>
              </a:extLst>
            </p:cNvPr>
            <p:cNvSpPr txBox="1"/>
            <p:nvPr/>
          </p:nvSpPr>
          <p:spPr>
            <a:xfrm>
              <a:off x="6390234" y="4357044"/>
              <a:ext cx="1276090" cy="452806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Veeam Backup</a:t>
              </a:r>
              <a:br>
                <a:rPr lang="en-US" sz="800" dirty="0">
                  <a:latin typeface="Tahoma"/>
                </a:rPr>
              </a:br>
              <a:r>
                <a:rPr lang="en-US" sz="800" i="1" dirty="0">
                  <a:latin typeface="Tahoma"/>
                </a:rPr>
                <a:t>for Microsoft 365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C31AE64-663C-FC2A-95B3-9B99CFCFD445}"/>
                </a:ext>
              </a:extLst>
            </p:cNvPr>
            <p:cNvCxnSpPr>
              <a:cxnSpLocks/>
            </p:cNvCxnSpPr>
            <p:nvPr/>
          </p:nvCxnSpPr>
          <p:spPr>
            <a:xfrm>
              <a:off x="7039068" y="3316516"/>
              <a:ext cx="0" cy="385505"/>
            </a:xfrm>
            <a:prstGeom prst="straightConnector1">
              <a:avLst/>
            </a:prstGeom>
            <a:ln w="25400">
              <a:solidFill>
                <a:srgbClr val="00E2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48937F-356B-2C8C-3D50-CC35CE108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068" y="4805658"/>
              <a:ext cx="0" cy="469926"/>
            </a:xfrm>
            <a:prstGeom prst="straightConnector1">
              <a:avLst/>
            </a:prstGeom>
            <a:ln w="25400">
              <a:solidFill>
                <a:srgbClr val="00E2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EE3667-1000-0934-0637-687C87E0C125}"/>
                </a:ext>
              </a:extLst>
            </p:cNvPr>
            <p:cNvCxnSpPr>
              <a:cxnSpLocks/>
            </p:cNvCxnSpPr>
            <p:nvPr/>
          </p:nvCxnSpPr>
          <p:spPr>
            <a:xfrm>
              <a:off x="7453423" y="4051176"/>
              <a:ext cx="1446183" cy="0"/>
            </a:xfrm>
            <a:prstGeom prst="straightConnector1">
              <a:avLst/>
            </a:prstGeom>
            <a:ln w="25400">
              <a:solidFill>
                <a:srgbClr val="00E29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C7E846-1BC9-7AF4-C568-19955D465DE8}"/>
                </a:ext>
              </a:extLst>
            </p:cNvPr>
            <p:cNvSpPr txBox="1"/>
            <p:nvPr/>
          </p:nvSpPr>
          <p:spPr>
            <a:xfrm>
              <a:off x="10489926" y="3034867"/>
              <a:ext cx="1759263" cy="28815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Object Storage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1304E3-D22E-5EC2-A98A-461EDBC991CE}"/>
                </a:ext>
              </a:extLst>
            </p:cNvPr>
            <p:cNvGrpSpPr/>
            <p:nvPr/>
          </p:nvGrpSpPr>
          <p:grpSpPr>
            <a:xfrm>
              <a:off x="9085621" y="2116492"/>
              <a:ext cx="2838313" cy="1564647"/>
              <a:chOff x="4167977" y="2360685"/>
              <a:chExt cx="2838313" cy="156464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1524C96-6E10-2307-4703-F9EC579BB41E}"/>
                  </a:ext>
                </a:extLst>
              </p:cNvPr>
              <p:cNvSpPr/>
              <p:nvPr/>
            </p:nvSpPr>
            <p:spPr bwMode="auto">
              <a:xfrm>
                <a:off x="4222273" y="2709310"/>
                <a:ext cx="2784017" cy="1216022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  <a:alpha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849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Tahoma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D66BB3B-A9B0-804E-E298-51BA5A3FFFD5}"/>
                  </a:ext>
                </a:extLst>
              </p:cNvPr>
              <p:cNvSpPr txBox="1"/>
              <p:nvPr/>
            </p:nvSpPr>
            <p:spPr>
              <a:xfrm>
                <a:off x="4167977" y="3293434"/>
                <a:ext cx="1759263" cy="617463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Lenovo File or Block Storage (Server-based,</a:t>
                </a:r>
                <a:br>
                  <a:rPr lang="en-US" sz="800" dirty="0">
                    <a:latin typeface="Tahoma"/>
                  </a:rPr>
                </a:br>
                <a:r>
                  <a:rPr lang="en-US" sz="800" dirty="0">
                    <a:latin typeface="Tahoma"/>
                  </a:rPr>
                  <a:t>DE Series, DM Series)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B76FD4-E03C-84DC-D270-87D0566BD559}"/>
                  </a:ext>
                </a:extLst>
              </p:cNvPr>
              <p:cNvSpPr txBox="1"/>
              <p:nvPr/>
            </p:nvSpPr>
            <p:spPr>
              <a:xfrm>
                <a:off x="5123832" y="2560289"/>
                <a:ext cx="1018053" cy="288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171">
                  <a:spcAft>
                    <a:spcPts val="400"/>
                  </a:spcAft>
                  <a:defRPr/>
                </a:pPr>
                <a:r>
                  <a:rPr lang="en-US" sz="800" dirty="0">
                    <a:latin typeface="Tahoma"/>
                  </a:rPr>
                  <a:t>On-premises</a:t>
                </a:r>
              </a:p>
            </p:txBody>
          </p:sp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EDFC2D50-E8CA-C9B5-C514-1A32E0DF2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58964" y="2954470"/>
                <a:ext cx="772996" cy="325473"/>
              </a:xfrm>
              <a:prstGeom prst="rect">
                <a:avLst/>
              </a:prstGeom>
            </p:spPr>
          </p:pic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1EBF9B6B-5817-8640-A169-20376F427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277042" y="2938418"/>
                <a:ext cx="360381" cy="360381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44E4CD1B-63F4-0D2D-4F4B-3C3ADD9B2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03669" y="2360685"/>
                <a:ext cx="489090" cy="424737"/>
              </a:xfrm>
              <a:prstGeom prst="rect">
                <a:avLst/>
              </a:prstGeom>
            </p:spPr>
          </p:pic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392D3912-7F23-E1C7-90CF-B533D492FD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17574" y="5059723"/>
              <a:ext cx="489090" cy="424737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E5EBFE5-722F-6B33-39AA-DC08762CFC0E}"/>
                </a:ext>
              </a:extLst>
            </p:cNvPr>
            <p:cNvGrpSpPr/>
            <p:nvPr/>
          </p:nvGrpSpPr>
          <p:grpSpPr>
            <a:xfrm>
              <a:off x="8987234" y="4562815"/>
              <a:ext cx="3053853" cy="1307388"/>
              <a:chOff x="4040270" y="4487139"/>
              <a:chExt cx="3053853" cy="130738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888CE51-0826-1CE3-9811-F306D9C8F085}"/>
                  </a:ext>
                </a:extLst>
              </p:cNvPr>
              <p:cNvSpPr/>
              <p:nvPr/>
            </p:nvSpPr>
            <p:spPr bwMode="auto">
              <a:xfrm>
                <a:off x="4197838" y="4660711"/>
                <a:ext cx="2784017" cy="1093788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  <a:alpha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849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Tahoma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97B3E609-2A58-2E14-A062-C4D73FE56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88797" y="4921718"/>
                <a:ext cx="437606" cy="437606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0F049E-7008-F9C9-1605-E5E5DA97930E}"/>
                  </a:ext>
                </a:extLst>
              </p:cNvPr>
              <p:cNvSpPr txBox="1"/>
              <p:nvPr/>
            </p:nvSpPr>
            <p:spPr>
              <a:xfrm>
                <a:off x="5099398" y="4511690"/>
                <a:ext cx="1018053" cy="288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171">
                  <a:spcAft>
                    <a:spcPts val="400"/>
                  </a:spcAft>
                  <a:defRPr/>
                </a:pPr>
                <a:r>
                  <a:rPr lang="en-US" sz="800" dirty="0">
                    <a:latin typeface="Tahoma"/>
                  </a:rPr>
                  <a:t>Cloud </a:t>
                </a: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A1B1DB49-D4B0-2390-7A21-EE6CAC0FF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57357" y="4921718"/>
                <a:ext cx="437606" cy="437606"/>
              </a:xfrm>
              <a:prstGeom prst="rect">
                <a:avLst/>
              </a:prstGeom>
            </p:spPr>
          </p:pic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34C4E710-8D34-F1F9-7887-0007FEC54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698" y="4918893"/>
                <a:ext cx="437606" cy="437606"/>
              </a:xfrm>
              <a:prstGeom prst="rect">
                <a:avLst/>
              </a:prstGeom>
            </p:spPr>
          </p:pic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B89DABB4-0E7C-6A4A-5838-A49C58E78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404400" y="4918893"/>
                <a:ext cx="437606" cy="437606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30BB65-2ED3-D989-2FF2-6D26EE24FF3E}"/>
                  </a:ext>
                </a:extLst>
              </p:cNvPr>
              <p:cNvSpPr txBox="1"/>
              <p:nvPr/>
            </p:nvSpPr>
            <p:spPr>
              <a:xfrm>
                <a:off x="5788703" y="5335365"/>
                <a:ext cx="583589" cy="452805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Azure</a:t>
                </a:r>
                <a:b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Blob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D388F54-67EC-2A6B-B50E-EF05B9EA5445}"/>
                  </a:ext>
                </a:extLst>
              </p:cNvPr>
              <p:cNvSpPr txBox="1"/>
              <p:nvPr/>
            </p:nvSpPr>
            <p:spPr>
              <a:xfrm>
                <a:off x="4922225" y="5346165"/>
                <a:ext cx="907328" cy="288150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Amazon S3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23D1CA-A0F7-597A-E6B9-2CB3B610FC5E}"/>
                  </a:ext>
                </a:extLst>
              </p:cNvPr>
              <p:cNvSpPr txBox="1"/>
              <p:nvPr/>
            </p:nvSpPr>
            <p:spPr>
              <a:xfrm>
                <a:off x="4040270" y="5341721"/>
                <a:ext cx="1168892" cy="452806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IBM Cloud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Object Storage</a:t>
                </a:r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180C79B1-7FFF-1C63-423A-55A47C7DA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429499" y="4487139"/>
                <a:ext cx="437430" cy="269189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4C61C64-D58E-9909-1571-FB9B911037D0}"/>
                  </a:ext>
                </a:extLst>
              </p:cNvPr>
              <p:cNvSpPr txBox="1"/>
              <p:nvPr/>
            </p:nvSpPr>
            <p:spPr>
              <a:xfrm>
                <a:off x="6330440" y="5338910"/>
                <a:ext cx="763683" cy="452805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Other S3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Storage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F50038-8D1D-1A25-2ABA-819C47A7E4DF}"/>
                </a:ext>
              </a:extLst>
            </p:cNvPr>
            <p:cNvGrpSpPr/>
            <p:nvPr/>
          </p:nvGrpSpPr>
          <p:grpSpPr>
            <a:xfrm>
              <a:off x="8899604" y="2894891"/>
              <a:ext cx="194647" cy="2314953"/>
              <a:chOff x="5140180" y="2913107"/>
              <a:chExt cx="707921" cy="2314953"/>
            </a:xfrm>
          </p:grpSpPr>
          <p:cxnSp>
            <p:nvCxnSpPr>
              <p:cNvPr id="49" name="Connector: Elbow 48">
                <a:extLst>
                  <a:ext uri="{FF2B5EF4-FFF2-40B4-BE49-F238E27FC236}">
                    <a16:creationId xmlns:a16="http://schemas.microsoft.com/office/drawing/2014/main" id="{4874010C-EC43-0EFF-8B4B-ECA46703CA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914998" y="4294957"/>
                <a:ext cx="1158665" cy="707541"/>
              </a:xfrm>
              <a:prstGeom prst="bentConnector3">
                <a:avLst>
                  <a:gd name="adj1" fmla="val 99735"/>
                </a:avLst>
              </a:prstGeom>
              <a:ln w="25400">
                <a:solidFill>
                  <a:srgbClr val="00E2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11BCF3A5-0D9D-3343-0A8C-6094525E30B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914616" y="3138671"/>
                <a:ext cx="1158665" cy="707538"/>
              </a:xfrm>
              <a:prstGeom prst="bentConnector3">
                <a:avLst>
                  <a:gd name="adj1" fmla="val 99735"/>
                </a:avLst>
              </a:prstGeom>
              <a:ln w="25400">
                <a:solidFill>
                  <a:srgbClr val="00E2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D48FCB-A4CC-3949-2727-A9C96C00FB4E}"/>
                </a:ext>
              </a:extLst>
            </p:cNvPr>
            <p:cNvSpPr txBox="1"/>
            <p:nvPr/>
          </p:nvSpPr>
          <p:spPr>
            <a:xfrm>
              <a:off x="7754295" y="3776860"/>
              <a:ext cx="748674" cy="28815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defTabSz="914171">
                <a:defRPr/>
              </a:pPr>
              <a:r>
                <a:rPr lang="en-US" sz="800" dirty="0">
                  <a:latin typeface="Tahoma"/>
                </a:rPr>
                <a:t>Backups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328197-16E2-40B1-949C-892B73BCB924}"/>
                </a:ext>
              </a:extLst>
            </p:cNvPr>
            <p:cNvGrpSpPr/>
            <p:nvPr/>
          </p:nvGrpSpPr>
          <p:grpSpPr>
            <a:xfrm>
              <a:off x="5283957" y="1734267"/>
              <a:ext cx="3515794" cy="1528301"/>
              <a:chOff x="925547" y="1155432"/>
              <a:chExt cx="3515794" cy="1528301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BE3191CF-D72E-C7E9-3549-08877F238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51650" y="1573537"/>
                <a:ext cx="482473" cy="482473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23D2AACC-FFCA-BB18-4F93-D782045D0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121896" y="1573537"/>
                <a:ext cx="482474" cy="482474"/>
              </a:xfrm>
              <a:prstGeom prst="rect">
                <a:avLst/>
              </a:prstGeom>
            </p:spPr>
          </p:pic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12537554-1991-9BEE-6743-1CC13C166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10436" y="1573537"/>
                <a:ext cx="482474" cy="48247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63E557-0A95-71A7-E1AD-8B566452C8C8}"/>
                  </a:ext>
                </a:extLst>
              </p:cNvPr>
              <p:cNvSpPr/>
              <p:nvPr/>
            </p:nvSpPr>
            <p:spPr bwMode="auto">
              <a:xfrm>
                <a:off x="935665" y="1307144"/>
                <a:ext cx="3505676" cy="137658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  <a:alpha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8" tIns="60944" rIns="60944" bIns="1218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849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Tahoma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7E906F-42E0-E63B-D26A-AD5B5F2A0D53}"/>
                  </a:ext>
                </a:extLst>
              </p:cNvPr>
              <p:cNvSpPr txBox="1"/>
              <p:nvPr/>
            </p:nvSpPr>
            <p:spPr>
              <a:xfrm>
                <a:off x="2414982" y="1163066"/>
                <a:ext cx="1567997" cy="288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Microsoft 365</a:t>
                </a:r>
              </a:p>
            </p:txBody>
          </p:sp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2AD632EA-618D-0B22-BD7D-CB96B4616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062505" y="1155432"/>
                <a:ext cx="437430" cy="269189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259098-9C5C-A4A8-9816-F465A0722CF8}"/>
                  </a:ext>
                </a:extLst>
              </p:cNvPr>
              <p:cNvSpPr txBox="1"/>
              <p:nvPr/>
            </p:nvSpPr>
            <p:spPr>
              <a:xfrm>
                <a:off x="925547" y="2096000"/>
                <a:ext cx="875168" cy="452806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Exchange </a:t>
                </a:r>
                <a:br>
                  <a:rPr lang="en-US" sz="800" dirty="0">
                    <a:latin typeface="Tahoma"/>
                  </a:rPr>
                </a:br>
                <a:r>
                  <a:rPr lang="en-US" sz="800" dirty="0">
                    <a:latin typeface="Tahoma"/>
                  </a:rPr>
                  <a:t>Online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41739F-B698-2861-85D9-35EA9B0E70E9}"/>
                  </a:ext>
                </a:extLst>
              </p:cNvPr>
              <p:cNvSpPr txBox="1"/>
              <p:nvPr/>
            </p:nvSpPr>
            <p:spPr>
              <a:xfrm>
                <a:off x="2601224" y="2085176"/>
                <a:ext cx="900896" cy="452806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SharePoint</a:t>
                </a:r>
                <a:br>
                  <a:rPr lang="en-US" sz="800" dirty="0">
                    <a:latin typeface="Tahoma"/>
                  </a:rPr>
                </a:br>
                <a:r>
                  <a:rPr lang="en-US" sz="800" dirty="0">
                    <a:latin typeface="Tahoma"/>
                  </a:rPr>
                  <a:t>Online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98A3DC-01B6-8538-CD8E-54E390405876}"/>
                  </a:ext>
                </a:extLst>
              </p:cNvPr>
              <p:cNvSpPr txBox="1"/>
              <p:nvPr/>
            </p:nvSpPr>
            <p:spPr>
              <a:xfrm>
                <a:off x="3420464" y="2085176"/>
                <a:ext cx="984510" cy="452806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OneDrive</a:t>
                </a:r>
                <a:br>
                  <a:rPr lang="en-US" sz="800" dirty="0">
                    <a:latin typeface="Tahoma"/>
                  </a:rPr>
                </a:br>
                <a:r>
                  <a:rPr lang="en-US" sz="800" dirty="0">
                    <a:latin typeface="Tahoma"/>
                  </a:rPr>
                  <a:t>for Business</a:t>
                </a:r>
              </a:p>
            </p:txBody>
          </p:sp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B2A31623-C251-A20C-F26A-F9C6813BE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69223" y="1579748"/>
                <a:ext cx="482473" cy="482473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2A9B4E-A630-DE8D-7382-18BBFB1F6C95}"/>
                  </a:ext>
                </a:extLst>
              </p:cNvPr>
              <p:cNvSpPr txBox="1"/>
              <p:nvPr/>
            </p:nvSpPr>
            <p:spPr>
              <a:xfrm>
                <a:off x="1864773" y="2181784"/>
                <a:ext cx="650051" cy="288150"/>
              </a:xfrm>
              <a:prstGeom prst="rect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 defTabSz="914171">
                  <a:defRPr/>
                </a:pPr>
                <a:r>
                  <a:rPr lang="en-US" sz="800" dirty="0">
                    <a:latin typeface="Tahoma"/>
                  </a:rPr>
                  <a:t>Teams</a:t>
                </a:r>
              </a:p>
            </p:txBody>
          </p:sp>
        </p:grpSp>
      </p:grpSp>
      <p:sp>
        <p:nvSpPr>
          <p:cNvPr id="70" name="object 26">
            <a:extLst>
              <a:ext uri="{FF2B5EF4-FFF2-40B4-BE49-F238E27FC236}">
                <a16:creationId xmlns:a16="http://schemas.microsoft.com/office/drawing/2014/main" id="{39F9C07B-137F-4F3E-1B7B-9BF15D0095D0}"/>
              </a:ext>
            </a:extLst>
          </p:cNvPr>
          <p:cNvSpPr txBox="1"/>
          <p:nvPr/>
        </p:nvSpPr>
        <p:spPr>
          <a:xfrm>
            <a:off x="288972" y="5386944"/>
            <a:ext cx="5764960" cy="770152"/>
          </a:xfrm>
          <a:prstGeom prst="round1Rect">
            <a:avLst>
              <a:gd name="adj" fmla="val 6316"/>
            </a:avLst>
          </a:prstGeom>
          <a:solidFill>
            <a:srgbClr val="E0E1E2"/>
          </a:solidFill>
          <a:ln w="12700">
            <a:noFill/>
          </a:ln>
        </p:spPr>
        <p:txBody>
          <a:bodyPr vert="horz" wrap="square" lIns="97950" tIns="27432" rIns="0" bIns="27432" rtlCol="0">
            <a:noAutofit/>
          </a:bodyPr>
          <a:lstStyle/>
          <a:p>
            <a:pPr defTabSz="829087">
              <a:spcAft>
                <a:spcPts val="300"/>
              </a:spcAft>
            </a:pPr>
            <a:r>
              <a:rPr lang="en-US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Benefits</a:t>
            </a:r>
          </a:p>
          <a:p>
            <a:pPr marL="77750" marR="160200" indent="-77750" defTabSz="564031">
              <a:buFont typeface="Arial" panose="020B0604020202020204" pitchFamily="34" charset="0"/>
              <a:buChar char="•"/>
              <a:defRPr/>
            </a:pPr>
            <a:r>
              <a:rPr lang="en-US" sz="1000" spc="-13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Reliably protect M365 data from accidental deletion, security threats and retention policy gaps</a:t>
            </a:r>
          </a:p>
          <a:p>
            <a:pPr marL="77750" marR="160200" indent="-77750" defTabSz="564031">
              <a:buFont typeface="Arial" panose="020B0604020202020204" pitchFamily="34" charset="0"/>
              <a:buChar char="•"/>
              <a:defRPr/>
            </a:pPr>
            <a:r>
              <a:rPr lang="en-US" sz="1000" spc="-13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Quickly restore individual M365 items and files with industry-leading recovery flexibility</a:t>
            </a:r>
          </a:p>
          <a:p>
            <a:pPr marL="77750" marR="160200" indent="-77750" defTabSz="564031">
              <a:buFont typeface="Arial" panose="020B0604020202020204" pitchFamily="34" charset="0"/>
              <a:buChar char="•"/>
              <a:defRPr/>
            </a:pPr>
            <a:r>
              <a:rPr lang="en-US" sz="1000" spc="-13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legal and compliance requirements with efficient eDiscovery of M365 backup archives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80B57A-554A-48A2-C0E4-1B781DA5951D}"/>
              </a:ext>
            </a:extLst>
          </p:cNvPr>
          <p:cNvGrpSpPr/>
          <p:nvPr/>
        </p:nvGrpSpPr>
        <p:grpSpPr>
          <a:xfrm>
            <a:off x="9011276" y="207239"/>
            <a:ext cx="1159505" cy="386853"/>
            <a:chOff x="547688" y="952500"/>
            <a:chExt cx="12190413" cy="406717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A86EB8C-8834-13EB-2E42-5C47A4B42B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399E7DE-A3D1-1DE8-C218-AD7D0432E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94E56C61-8C72-B96B-376F-5C1364FA9A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69ECB40E-E910-C3A0-DC40-113D2A8092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CC5B3A-261B-886E-8558-F9079B58D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4E2ED4D-2D8B-3F47-D74C-F536CC4782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E22B60E-B69C-54E9-5177-B21205EA69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FD067A5-B462-2546-7F69-F071465E314F}"/>
              </a:ext>
            </a:extLst>
          </p:cNvPr>
          <p:cNvCxnSpPr>
            <a:cxnSpLocks/>
          </p:cNvCxnSpPr>
          <p:nvPr/>
        </p:nvCxnSpPr>
        <p:spPr>
          <a:xfrm>
            <a:off x="10320500" y="197908"/>
            <a:ext cx="1" cy="386853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3" name="Picture 82" descr="A green and white logo&#10;&#10;AI-generated content may be incorrect.">
            <a:extLst>
              <a:ext uri="{FF2B5EF4-FFF2-40B4-BE49-F238E27FC236}">
                <a16:creationId xmlns:a16="http://schemas.microsoft.com/office/drawing/2014/main" id="{62F65734-FC07-AF26-D88A-F1F1195127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6451" y="199620"/>
            <a:ext cx="1328391" cy="3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50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86AA-70CC-28C5-5415-73BA28F16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B4AEA-9ABC-871B-04A4-0342BB31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8" y="158929"/>
            <a:ext cx="11257935" cy="6040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33A65-91A4-D692-16AA-B2808077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35" y="108032"/>
            <a:ext cx="3000794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9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BBAD3-0353-C522-BD3C-00D0793AC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6C174-F734-40CD-AC54-D8ADC42FF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126983"/>
            <a:ext cx="11523406" cy="6243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871EB-10F3-AD01-2B7B-2B07DE59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35" y="108032"/>
            <a:ext cx="3000794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6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4EA7D-1040-8234-2AB1-DB3E0609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725C1-BF97-A87D-14EF-7ECBE7D35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1B4D2-D192-CDA0-940A-05EFE7F9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235" y="108032"/>
            <a:ext cx="3000794" cy="48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C39AF-773C-DAF9-2681-6B1D98EA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0"/>
            <a:ext cx="11695175" cy="5541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44E47-D4C2-D59D-5550-A7FD8978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5541749"/>
            <a:ext cx="11695175" cy="1283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239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1064</Words>
  <Application>Microsoft Office PowerPoint</Application>
  <PresentationFormat>Widescreen</PresentationFormat>
  <Paragraphs>91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2025-11-20T18:57:09Z</dcterms:created>
  <dcterms:modified xsi:type="dcterms:W3CDTF">2026-06-09T20:21:11Z</dcterms:modified>
</cp:coreProperties>
</file>