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14747241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F25A61-037D-44EB-8737-D8D117EA6920}" v="2" dt="2026-06-01T21:03:31.7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17B68-BEA0-45D6-BC32-2F29FAA39DB6}" type="datetimeFigureOut">
              <a:rPr lang="en-US" smtClean="0"/>
              <a:t>5/28/2026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A30D5-5956-41CB-B9EC-6F51D2C47E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610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1DBB9-3BA0-800C-ACC5-8D9786ED0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3FB0AE-F6EB-A9A9-103A-317A1FFBCB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E23A2B-F2F6-5BCC-30F2-88B6653FBA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919558-93AC-9D1A-FB68-D0DD1B3DA3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094E2-F60F-4B84-B9B0-CA3F2A5E95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9046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E138C-93FD-8084-8AE8-6F29C94C1C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BBD345-8D6D-F566-F8E2-7FA26195DA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DDFC9-611E-E515-3532-FF68FB371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2D93F-7CB2-4C95-8221-24896E8B47D9}" type="datetimeFigureOut">
              <a:rPr lang="en-US" smtClean="0"/>
              <a:t>5/28/2026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29B65-653E-3CB7-D9DE-3238D3F9B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6C3A0-0291-1484-FB5A-B38FA9FBD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0AA3-2017-40B0-A2DA-51EFC16AFF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708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FBCF3-8FCF-00F7-535F-9D67D770F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60495C-08D8-D27C-B474-73E87A362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A9CF58-54E0-C464-1D0B-D6D8547D6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2D93F-7CB2-4C95-8221-24896E8B47D9}" type="datetimeFigureOut">
              <a:rPr lang="en-US" smtClean="0"/>
              <a:t>5/28/2026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1A69E-CFA5-B3F2-0799-E1F8F1EB9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62EFC-BEB9-0614-E6FB-491B99E5F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0AA3-2017-40B0-A2DA-51EFC16AFF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790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F9B0B4-8E77-9F02-8441-5B27140CB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407EAF-C1BD-BADC-55A8-C02CFBFB7A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10F73E-F9A0-845E-056B-8F6D804B0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2D93F-7CB2-4C95-8221-24896E8B47D9}" type="datetimeFigureOut">
              <a:rPr lang="en-US" smtClean="0"/>
              <a:t>5/28/2026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5642B-6594-D42E-B586-7B369986F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A63AE-627F-9870-932F-551CF5669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0AA3-2017-40B0-A2DA-51EFC16AFF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016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D9F99-5627-94AF-0C17-2A773A286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3D3B6-45AD-44A5-229D-1329C56FD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66B22-86F8-9C8A-59EC-4A82F88A5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2D93F-7CB2-4C95-8221-24896E8B47D9}" type="datetimeFigureOut">
              <a:rPr lang="en-US" smtClean="0"/>
              <a:t>5/28/2026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9AD0A-84AC-B072-8488-B32D96B5B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AECF7B-3B50-837D-320A-43C98FF41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0AA3-2017-40B0-A2DA-51EFC16AFF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912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96844-353E-350D-00A6-9749F54BC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F9A838-F3B6-79AD-A231-ACA7BD69D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F4404-A804-74B9-46E4-CA4518D8F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2D93F-7CB2-4C95-8221-24896E8B47D9}" type="datetimeFigureOut">
              <a:rPr lang="en-US" smtClean="0"/>
              <a:t>5/28/2026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A01B7C-2C64-92DB-B04F-484E57D22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69919-84FC-E09F-385B-4C45A4869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0AA3-2017-40B0-A2DA-51EFC16AFF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848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25C7E-8F9F-7EE8-5BD9-8139E09DF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96949-B1E4-9D87-9295-BF46242D0A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DA48F1-2E1B-70D1-69B5-A465B32F4C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A2B7B1-5CDD-2C0F-E958-00FE7744E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2D93F-7CB2-4C95-8221-24896E8B47D9}" type="datetimeFigureOut">
              <a:rPr lang="en-US" smtClean="0"/>
              <a:t>5/28/2026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9A5E16-7CE2-018D-3DA0-004763517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7760AD-53FA-79D4-5C02-8B789F3FA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0AA3-2017-40B0-A2DA-51EFC16AFF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415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8B18E-EECF-B161-2B93-36842A01F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0D4A87-963A-317C-72A3-4EBF14442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9A00AE-E6AB-4A8B-A575-C8165167BE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198193-BD91-4F09-5705-F31BC75DB2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712071-7921-1019-2C12-CB28007047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C74A16-79CD-5819-4909-75B3E2F65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2D93F-7CB2-4C95-8221-24896E8B47D9}" type="datetimeFigureOut">
              <a:rPr lang="en-US" smtClean="0"/>
              <a:t>5/28/2026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EA264A-6DF7-1924-8122-5D9083FA2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96BC85-71A2-B537-30B4-BD8CEB0C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0AA3-2017-40B0-A2DA-51EFC16AFF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822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9B0FA-4EF1-9E1C-0908-AED6107E2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67B2C4-5726-45D9-3F99-88F48D881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2D93F-7CB2-4C95-8221-24896E8B47D9}" type="datetimeFigureOut">
              <a:rPr lang="en-US" smtClean="0"/>
              <a:t>5/28/2026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78FF92-DB59-503C-CBB0-97A157DA1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C81168-9569-DFD9-35C7-10270213A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0AA3-2017-40B0-A2DA-51EFC16AFF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862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84555A-2902-38D7-DC0C-62B696703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2D93F-7CB2-4C95-8221-24896E8B47D9}" type="datetimeFigureOut">
              <a:rPr lang="en-US" smtClean="0"/>
              <a:t>5/28/2026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C67EE7-1000-F36A-9189-600A796F1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7FC63F-B103-2B29-08DC-A9DFEF8DD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0AA3-2017-40B0-A2DA-51EFC16AFF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21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BF884-431A-FB14-F50D-BCFB3E596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3BEE2-C409-E4AB-CFD2-6D87AE4FA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6C4A12-04C0-B1F7-E258-BAD401AF2D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296B24-9CAD-9128-958D-62FD199C6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2D93F-7CB2-4C95-8221-24896E8B47D9}" type="datetimeFigureOut">
              <a:rPr lang="en-US" smtClean="0"/>
              <a:t>5/28/2026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429C9-3850-4603-8162-437DCDC7F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C7785A-1246-6D31-F369-47C405C10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0AA3-2017-40B0-A2DA-51EFC16AFF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578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9058D-A8F7-D969-3936-1DF8D0A20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28B4FA-4277-5F12-DF79-86DF7AAF71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DFA82B-663B-E0B7-649D-B037029E26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CDEBB6-8829-4A88-E742-9638AAF5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2D93F-7CB2-4C95-8221-24896E8B47D9}" type="datetimeFigureOut">
              <a:rPr lang="en-US" smtClean="0"/>
              <a:t>5/28/2026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A3E9D3-3456-E6C5-CCED-40C627F54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FE4473-4DBF-7084-08BC-3B3893C4B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0AA3-2017-40B0-A2DA-51EFC16AFF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081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8C32A5-71D2-9D0F-E9EA-D3A4F41A3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6A59F3-BA9A-E0BE-BA86-0493634E1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31B01-7660-233A-B32F-F19C151BB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B2D93F-7CB2-4C95-8221-24896E8B47D9}" type="datetimeFigureOut">
              <a:rPr lang="en-US" smtClean="0"/>
              <a:t>5/28/2026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1CF18-008B-6EBE-3BB6-20E8B2A2A1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B3A8A-B987-7731-3CC6-DBA20DC5AC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4C0AA3-2017-40B0-A2DA-51EFC16AFF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414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rcrayton@dandh.com" TargetMode="External"/><Relationship Id="rId13" Type="http://schemas.openxmlformats.org/officeDocument/2006/relationships/hyperlink" Target="https://dcsc.lenovo.com/" TargetMode="External"/><Relationship Id="rId18" Type="http://schemas.openxmlformats.org/officeDocument/2006/relationships/image" Target="../media/image7.png"/><Relationship Id="rId26" Type="http://schemas.openxmlformats.org/officeDocument/2006/relationships/image" Target="../media/image13.png"/><Relationship Id="rId3" Type="http://schemas.openxmlformats.org/officeDocument/2006/relationships/image" Target="../media/image1.png"/><Relationship Id="rId21" Type="http://schemas.openxmlformats.org/officeDocument/2006/relationships/hyperlink" Target="mailto:lenovoserver@dandh.com" TargetMode="External"/><Relationship Id="rId7" Type="http://schemas.openxmlformats.org/officeDocument/2006/relationships/hyperlink" Target="mailto:jpye@dandh.com" TargetMode="External"/><Relationship Id="rId12" Type="http://schemas.openxmlformats.org/officeDocument/2006/relationships/hyperlink" Target="https://www.lenovopartnerhub.com/" TargetMode="External"/><Relationship Id="rId17" Type="http://schemas.openxmlformats.org/officeDocument/2006/relationships/hyperlink" Target="mailto:jsaganski@dandh.com" TargetMode="External"/><Relationship Id="rId25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6" Type="http://schemas.openxmlformats.org/officeDocument/2006/relationships/hyperlink" Target="mailto:ssaksaka@dandh.com" TargetMode="Externa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jcagle@dandh.com" TargetMode="External"/><Relationship Id="rId11" Type="http://schemas.openxmlformats.org/officeDocument/2006/relationships/image" Target="../media/image5.png"/><Relationship Id="rId24" Type="http://schemas.openxmlformats.org/officeDocument/2006/relationships/hyperlink" Target="mailto:Lenovoserver@dandh.com" TargetMode="External"/><Relationship Id="rId5" Type="http://schemas.openxmlformats.org/officeDocument/2006/relationships/hyperlink" Target="mailto:astrickland@dandh.com" TargetMode="External"/><Relationship Id="rId15" Type="http://schemas.openxmlformats.org/officeDocument/2006/relationships/image" Target="../media/image6.jpeg"/><Relationship Id="rId23" Type="http://schemas.openxmlformats.org/officeDocument/2006/relationships/image" Target="../media/image11.png"/><Relationship Id="rId10" Type="http://schemas.openxmlformats.org/officeDocument/2006/relationships/image" Target="../media/image4.png"/><Relationship Id="rId19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3.jpeg"/><Relationship Id="rId14" Type="http://schemas.openxmlformats.org/officeDocument/2006/relationships/hyperlink" Target="mailto:lenovo@danlenvodh.com" TargetMode="External"/><Relationship Id="rId22" Type="http://schemas.openxmlformats.org/officeDocument/2006/relationships/image" Target="../media/image10.png"/><Relationship Id="rId27" Type="http://schemas.openxmlformats.org/officeDocument/2006/relationships/hyperlink" Target="mailto:rfera@dandh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5EEF3E-6AF5-C7D2-BD76-1F7B1FCE0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416586A-BB65-92DA-4421-BFF8F4552C97}"/>
              </a:ext>
            </a:extLst>
          </p:cNvPr>
          <p:cNvSpPr/>
          <p:nvPr/>
        </p:nvSpPr>
        <p:spPr>
          <a:xfrm rot="16200000" flipH="1">
            <a:off x="5460802" y="126805"/>
            <a:ext cx="1270396" cy="12192000"/>
          </a:xfrm>
          <a:custGeom>
            <a:avLst/>
            <a:gdLst>
              <a:gd name="connsiteX0" fmla="*/ 0 w 3694591"/>
              <a:gd name="connsiteY0" fmla="*/ 0 h 6858000"/>
              <a:gd name="connsiteX1" fmla="*/ 3694591 w 3694591"/>
              <a:gd name="connsiteY1" fmla="*/ 0 h 6858000"/>
              <a:gd name="connsiteX2" fmla="*/ 3694588 w 3694591"/>
              <a:gd name="connsiteY2" fmla="*/ 6858000 h 6858000"/>
              <a:gd name="connsiteX3" fmla="*/ 0 w 3694591"/>
              <a:gd name="connsiteY3" fmla="*/ 6858000 h 6858000"/>
              <a:gd name="connsiteX4" fmla="*/ 111656 w 3694591"/>
              <a:gd name="connsiteY4" fmla="*/ 6631816 h 6858000"/>
              <a:gd name="connsiteX5" fmla="*/ 736165 w 3694591"/>
              <a:gd name="connsiteY5" fmla="*/ 3429000 h 6858000"/>
              <a:gd name="connsiteX6" fmla="*/ 111656 w 3694591"/>
              <a:gd name="connsiteY6" fmla="*/ 22618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94591" h="6858000">
                <a:moveTo>
                  <a:pt x="0" y="0"/>
                </a:moveTo>
                <a:lnTo>
                  <a:pt x="3694591" y="0"/>
                </a:lnTo>
                <a:lnTo>
                  <a:pt x="3694588" y="6858000"/>
                </a:lnTo>
                <a:lnTo>
                  <a:pt x="0" y="6858000"/>
                </a:lnTo>
                <a:lnTo>
                  <a:pt x="111656" y="6631816"/>
                </a:lnTo>
                <a:cubicBezTo>
                  <a:pt x="501800" y="5761447"/>
                  <a:pt x="736165" y="4645613"/>
                  <a:pt x="736165" y="3429000"/>
                </a:cubicBezTo>
                <a:cubicBezTo>
                  <a:pt x="736165" y="2212387"/>
                  <a:pt x="501800" y="1096553"/>
                  <a:pt x="111656" y="226185"/>
                </a:cubicBezTo>
                <a:close/>
              </a:path>
            </a:pathLst>
          </a:custGeom>
          <a:gradFill>
            <a:gsLst>
              <a:gs pos="917">
                <a:srgbClr val="90141F"/>
              </a:gs>
              <a:gs pos="65120">
                <a:srgbClr val="060018"/>
              </a:gs>
              <a:gs pos="36000">
                <a:srgbClr val="060018"/>
              </a:gs>
              <a:gs pos="100000">
                <a:srgbClr val="091C60"/>
              </a:gs>
            </a:gsLst>
            <a:path path="circle">
              <a:fillToRect l="50000" t="130000" r="50000" b="-3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 panose="00000500000000000000" pitchFamily="2" charset="0"/>
              <a:ea typeface="+mn-ea"/>
              <a:cs typeface="+mn-cs"/>
            </a:endParaRPr>
          </a:p>
        </p:txBody>
      </p:sp>
      <p:pic>
        <p:nvPicPr>
          <p:cNvPr id="20" name="Picture 19" descr="A red and black sign&#10;&#10;AI-generated content may be incorrect.">
            <a:extLst>
              <a:ext uri="{FF2B5EF4-FFF2-40B4-BE49-F238E27FC236}">
                <a16:creationId xmlns:a16="http://schemas.microsoft.com/office/drawing/2014/main" id="{A634479E-D8CB-FBF8-5CA1-C0DD16ADF8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031" y="319203"/>
            <a:ext cx="824828" cy="3749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642F8C-AD9C-85EE-9862-F5D21AC74871}"/>
              </a:ext>
            </a:extLst>
          </p:cNvPr>
          <p:cNvSpPr txBox="1"/>
          <p:nvPr/>
        </p:nvSpPr>
        <p:spPr>
          <a:xfrm>
            <a:off x="0" y="6565755"/>
            <a:ext cx="121919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Tenorite"/>
              </a:rPr>
              <a:t>Confidential &amp; proprietary. Do not distribute.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9D07559-FE0D-022D-7775-1A97CF2AA0CF}"/>
              </a:ext>
            </a:extLst>
          </p:cNvPr>
          <p:cNvGrpSpPr/>
          <p:nvPr/>
        </p:nvGrpSpPr>
        <p:grpSpPr>
          <a:xfrm>
            <a:off x="8161563" y="1293991"/>
            <a:ext cx="3709058" cy="4782690"/>
            <a:chOff x="8475994" y="1499787"/>
            <a:chExt cx="3565141" cy="4782690"/>
          </a:xfrm>
        </p:grpSpPr>
        <p:pic>
          <p:nvPicPr>
            <p:cNvPr id="5" name="Picture 4" descr="A person wearing glasses and a suit&#10;&#10;Description automatically generated">
              <a:extLst>
                <a:ext uri="{FF2B5EF4-FFF2-40B4-BE49-F238E27FC236}">
                  <a16:creationId xmlns:a16="http://schemas.microsoft.com/office/drawing/2014/main" id="{BD701CB8-0E1D-7164-F1A2-560B66902A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7" r="12120" b="9622"/>
            <a:stretch/>
          </p:blipFill>
          <p:spPr>
            <a:xfrm>
              <a:off x="8488278" y="1855658"/>
              <a:ext cx="652329" cy="7437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87BF821-6EC8-DE7F-4339-7275752F5104}"/>
                </a:ext>
              </a:extLst>
            </p:cNvPr>
            <p:cNvSpPr txBox="1"/>
            <p:nvPr/>
          </p:nvSpPr>
          <p:spPr bwMode="gray">
            <a:xfrm>
              <a:off x="9291285" y="1839398"/>
              <a:ext cx="2749850" cy="4443079"/>
            </a:xfrm>
            <a:prstGeom prst="rect">
              <a:avLst/>
            </a:prstGeom>
          </p:spPr>
          <p:txBody>
            <a:bodyPr lIns="0" tIns="0" rIns="0" bIns="0">
              <a:normAutofit/>
            </a:bodyPr>
            <a:lstStyle/>
            <a:p>
              <a:pPr lvl="0" defTabSz="1218621">
                <a:lnSpc>
                  <a:spcPct val="90000"/>
                </a:lnSpc>
                <a:spcAft>
                  <a:spcPts val="600"/>
                </a:spcAft>
                <a:tabLst>
                  <a:tab pos="685800" algn="l"/>
                </a:tabLst>
                <a:defRPr/>
              </a:pPr>
              <a:r>
                <a:rPr lang="en-US" sz="1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itchFamily="34" charset="0"/>
                </a:rPr>
                <a:t>Andrew Strickland </a:t>
              </a:r>
            </a:p>
            <a:p>
              <a:pPr lvl="0" defTabSz="1218621">
                <a:lnSpc>
                  <a:spcPct val="90000"/>
                </a:lnSpc>
                <a:spcAft>
                  <a:spcPts val="600"/>
                </a:spcAft>
                <a:tabLst>
                  <a:tab pos="685800" algn="l"/>
                </a:tabLst>
                <a:defRPr/>
              </a:pPr>
              <a:r>
                <a:rPr lang="en-US" sz="1400" i="1" dirty="0">
                  <a:solidFill>
                    <a:srgbClr val="000000"/>
                  </a:solidFill>
                  <a:latin typeface="Arial" panose="020B0604020202020204" pitchFamily="34" charset="0"/>
                  <a:cs typeface="Arial" pitchFamily="34" charset="0"/>
                </a:rPr>
                <a:t>ISG Sr. Sales Specialist, Team Lead</a:t>
              </a:r>
            </a:p>
            <a:p>
              <a:pPr lvl="0" defTabSz="1218621">
                <a:lnSpc>
                  <a:spcPct val="90000"/>
                </a:lnSpc>
                <a:spcAft>
                  <a:spcPts val="600"/>
                </a:spcAft>
                <a:tabLst>
                  <a:tab pos="685800" algn="l"/>
                </a:tabLst>
                <a:defRPr/>
              </a:pPr>
              <a:r>
                <a:rPr lang="en-US" sz="1400" u="sng" dirty="0">
                  <a:solidFill>
                    <a:srgbClr val="000000"/>
                  </a:solidFill>
                  <a:latin typeface="Arial" panose="020B0604020202020204" pitchFamily="34" charset="0"/>
                  <a:cs typeface="Arial" pitchFamily="34" charset="0"/>
                  <a:hlinkClick r:id="rId5"/>
                </a:rPr>
                <a:t>astrickland@dandh.com</a:t>
              </a:r>
              <a:endParaRPr lang="en-US" sz="1400" u="sng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endParaRPr>
            </a:p>
            <a:p>
              <a:pPr lvl="0" defTabSz="1218621">
                <a:lnSpc>
                  <a:spcPct val="90000"/>
                </a:lnSpc>
                <a:spcAft>
                  <a:spcPts val="600"/>
                </a:spcAft>
                <a:tabLst>
                  <a:tab pos="685800" algn="l"/>
                </a:tabLst>
                <a:defRPr/>
              </a:pPr>
              <a:endParaRPr lang="en-US" sz="1400" u="sng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endParaRPr>
            </a:p>
            <a:p>
              <a:pPr marL="0" marR="0" lvl="0" indent="0" algn="l" defTabSz="1218621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>
                  <a:tab pos="685800" algn="l"/>
                </a:tabLst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Jeff Cagle</a:t>
              </a:r>
            </a:p>
            <a:p>
              <a:pPr marL="0" marR="0" lvl="0" indent="0" algn="l" defTabSz="1218621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>
                  <a:tab pos="685800" algn="l"/>
                </a:tabLst>
                <a:defRPr/>
              </a:pPr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ISG Sales Specialist </a:t>
              </a:r>
            </a:p>
            <a:p>
              <a:pPr marL="0" marR="0" lvl="0" indent="0" algn="l" defTabSz="1218621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>
                  <a:tab pos="685800" algn="l"/>
                </a:tabLst>
                <a:defRPr/>
              </a:pPr>
              <a:r>
                <a:rPr kumimoji="0" lang="en-US" sz="14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  <a:hlinkClick r:id="rId6"/>
                </a:rPr>
                <a:t>jcagle@dandh.com</a:t>
              </a:r>
              <a:endPara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endParaRPr>
            </a:p>
            <a:p>
              <a:pPr marL="0" marR="0" lvl="0" indent="0" algn="l" defTabSz="1218621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>
                  <a:tab pos="685800" algn="l"/>
                </a:tabLst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endParaRPr>
            </a:p>
            <a:p>
              <a:pPr marL="0" marR="0" lvl="0" indent="0" algn="l" defTabSz="1218621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>
                  <a:tab pos="685800" algn="l"/>
                </a:tabLst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Jessica Pye</a:t>
              </a:r>
            </a:p>
            <a:p>
              <a:pPr marL="0" marR="0" lvl="0" indent="0" algn="l" defTabSz="1218621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>
                  <a:tab pos="685800" algn="l"/>
                </a:tabLst>
                <a:defRPr/>
              </a:pPr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ISG Sales Support Specialist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endParaRPr>
            </a:p>
            <a:p>
              <a:pPr marL="0" marR="0" lvl="0" indent="0" algn="l" defTabSz="1218621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>
                  <a:tab pos="685800" algn="l"/>
                </a:tabLst>
                <a:defRPr/>
              </a:pPr>
              <a:r>
                <a:rPr kumimoji="0" lang="en-US" sz="1400" b="0" i="0" u="sng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hlinkClick r:id="rId7"/>
                </a:rPr>
                <a:t>jpye@dandh.com</a:t>
              </a:r>
              <a:endPara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1218621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>
                  <a:tab pos="685800" algn="l"/>
                </a:tabLst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endParaRPr>
            </a:p>
            <a:p>
              <a:pPr marL="0" marR="0" lvl="0" indent="0" algn="l" defTabSz="1218621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>
                  <a:tab pos="685800" algn="l"/>
                </a:tabLst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Reasean Crayton</a:t>
              </a:r>
            </a:p>
            <a:p>
              <a:pPr marL="0" marR="0" lvl="0" indent="0" algn="l" defTabSz="1218621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>
                  <a:tab pos="685800" algn="l"/>
                </a:tabLst>
                <a:defRPr/>
              </a:pPr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ISG Sales Support Specialist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endParaRPr>
            </a:p>
            <a:p>
              <a:pPr marL="0" marR="0" lvl="0" indent="0" algn="l" defTabSz="1218621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>
                  <a:tab pos="685800" algn="l"/>
                </a:tabLst>
                <a:defRPr/>
              </a:pPr>
              <a:r>
                <a:rPr kumimoji="0" lang="en-US" sz="1400" b="0" i="0" u="sng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hlinkClick r:id="rId8"/>
                </a:rPr>
                <a:t>rcrayton@dandh.com</a:t>
              </a:r>
              <a:endPara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1218621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>
                  <a:tab pos="685800" algn="l"/>
                </a:tabLst>
                <a:defRPr/>
              </a:pPr>
              <a:endParaRPr kumimoji="0" lang="en-US" sz="19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3EC9B1A-7DF0-68A2-0001-11B2FD3840FD}"/>
                </a:ext>
              </a:extLst>
            </p:cNvPr>
            <p:cNvSpPr txBox="1"/>
            <p:nvPr/>
          </p:nvSpPr>
          <p:spPr bwMode="gray">
            <a:xfrm>
              <a:off x="8475994" y="1499787"/>
              <a:ext cx="2853382" cy="351747"/>
            </a:xfrm>
            <a:prstGeom prst="rect">
              <a:avLst/>
            </a:prstGeom>
          </p:spPr>
          <p:txBody>
            <a:bodyPr lIns="0" tIns="0" rIns="0" bIns="0">
              <a:normAutofit/>
            </a:bodyPr>
            <a:lstStyle/>
            <a:p>
              <a:pPr marL="0" marR="0" lvl="0" indent="0" algn="l" defTabSz="1218621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>
                  <a:tab pos="685800" algn="l"/>
                </a:tabLst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Sales Support:</a:t>
              </a:r>
            </a:p>
            <a:p>
              <a:pPr marL="285750" marR="0" lvl="0" indent="-285750" algn="l" defTabSz="1218621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685800" algn="l"/>
                </a:tabLst>
                <a:defRPr/>
              </a:pPr>
              <a:endPara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l" defTabSz="1218621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685800" algn="l"/>
                </a:tabLst>
                <a:defRPr/>
              </a:pPr>
              <a:endParaRPr kumimoji="0" lang="en-US" sz="19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pic>
          <p:nvPicPr>
            <p:cNvPr id="12" name="Picture 11" descr="A person with long hair wearing a black turtleneck and a pearl necklace&#10;&#10;Description automatically generated">
              <a:extLst>
                <a:ext uri="{FF2B5EF4-FFF2-40B4-BE49-F238E27FC236}">
                  <a16:creationId xmlns:a16="http://schemas.microsoft.com/office/drawing/2014/main" id="{3545F26F-5812-0C49-6D59-526AA38E7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12" b="10051"/>
            <a:stretch/>
          </p:blipFill>
          <p:spPr>
            <a:xfrm>
              <a:off x="8540349" y="3990081"/>
              <a:ext cx="626561" cy="74023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938191A-8689-FAF7-4DD1-CC383E04B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540349" y="5068944"/>
              <a:ext cx="640135" cy="823031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2B5DE38-271A-6B32-6D00-32B8AEE43D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488278" y="2915068"/>
              <a:ext cx="652329" cy="743776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B1018F3-0C46-73F9-161C-CEFC22D009D2}"/>
              </a:ext>
            </a:extLst>
          </p:cNvPr>
          <p:cNvSpPr txBox="1"/>
          <p:nvPr/>
        </p:nvSpPr>
        <p:spPr>
          <a:xfrm>
            <a:off x="6475023" y="5999612"/>
            <a:ext cx="5606579" cy="738664"/>
          </a:xfrm>
          <a:custGeom>
            <a:avLst/>
            <a:gdLst>
              <a:gd name="csX0" fmla="*/ 0 w 5606579"/>
              <a:gd name="csY0" fmla="*/ 0 h 738664"/>
              <a:gd name="csX1" fmla="*/ 510822 w 5606579"/>
              <a:gd name="csY1" fmla="*/ 0 h 738664"/>
              <a:gd name="csX2" fmla="*/ 1077709 w 5606579"/>
              <a:gd name="csY2" fmla="*/ 0 h 738664"/>
              <a:gd name="csX3" fmla="*/ 1756728 w 5606579"/>
              <a:gd name="csY3" fmla="*/ 0 h 738664"/>
              <a:gd name="csX4" fmla="*/ 2491813 w 5606579"/>
              <a:gd name="csY4" fmla="*/ 0 h 738664"/>
              <a:gd name="csX5" fmla="*/ 3114766 w 5606579"/>
              <a:gd name="csY5" fmla="*/ 0 h 738664"/>
              <a:gd name="csX6" fmla="*/ 3737719 w 5606579"/>
              <a:gd name="csY6" fmla="*/ 0 h 738664"/>
              <a:gd name="csX7" fmla="*/ 4192475 w 5606579"/>
              <a:gd name="csY7" fmla="*/ 0 h 738664"/>
              <a:gd name="csX8" fmla="*/ 4927560 w 5606579"/>
              <a:gd name="csY8" fmla="*/ 0 h 738664"/>
              <a:gd name="csX9" fmla="*/ 5606579 w 5606579"/>
              <a:gd name="csY9" fmla="*/ 0 h 738664"/>
              <a:gd name="csX10" fmla="*/ 5606579 w 5606579"/>
              <a:gd name="csY10" fmla="*/ 347172 h 738664"/>
              <a:gd name="csX11" fmla="*/ 5606579 w 5606579"/>
              <a:gd name="csY11" fmla="*/ 738664 h 738664"/>
              <a:gd name="csX12" fmla="*/ 5039692 w 5606579"/>
              <a:gd name="csY12" fmla="*/ 738664 h 738664"/>
              <a:gd name="csX13" fmla="*/ 4304607 w 5606579"/>
              <a:gd name="csY13" fmla="*/ 738664 h 738664"/>
              <a:gd name="csX14" fmla="*/ 3737719 w 5606579"/>
              <a:gd name="csY14" fmla="*/ 738664 h 738664"/>
              <a:gd name="csX15" fmla="*/ 3058700 w 5606579"/>
              <a:gd name="csY15" fmla="*/ 738664 h 738664"/>
              <a:gd name="csX16" fmla="*/ 2435747 w 5606579"/>
              <a:gd name="csY16" fmla="*/ 738664 h 738664"/>
              <a:gd name="csX17" fmla="*/ 1868860 w 5606579"/>
              <a:gd name="csY17" fmla="*/ 738664 h 738664"/>
              <a:gd name="csX18" fmla="*/ 1358038 w 5606579"/>
              <a:gd name="csY18" fmla="*/ 738664 h 738664"/>
              <a:gd name="csX19" fmla="*/ 903282 w 5606579"/>
              <a:gd name="csY19" fmla="*/ 738664 h 738664"/>
              <a:gd name="csX20" fmla="*/ 0 w 5606579"/>
              <a:gd name="csY20" fmla="*/ 738664 h 738664"/>
              <a:gd name="csX21" fmla="*/ 0 w 5606579"/>
              <a:gd name="csY21" fmla="*/ 361945 h 738664"/>
              <a:gd name="csX22" fmla="*/ 0 w 5606579"/>
              <a:gd name="csY22" fmla="*/ 0 h 73866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</a:cxnLst>
            <a:rect l="l" t="t" r="r" b="b"/>
            <a:pathLst>
              <a:path w="5606579" h="738664" fill="none" extrusionOk="0">
                <a:moveTo>
                  <a:pt x="0" y="0"/>
                </a:moveTo>
                <a:cubicBezTo>
                  <a:pt x="211242" y="8529"/>
                  <a:pt x="287280" y="-11626"/>
                  <a:pt x="510822" y="0"/>
                </a:cubicBezTo>
                <a:cubicBezTo>
                  <a:pt x="734364" y="11626"/>
                  <a:pt x="961600" y="-2592"/>
                  <a:pt x="1077709" y="0"/>
                </a:cubicBezTo>
                <a:cubicBezTo>
                  <a:pt x="1193818" y="2592"/>
                  <a:pt x="1611605" y="-13479"/>
                  <a:pt x="1756728" y="0"/>
                </a:cubicBezTo>
                <a:cubicBezTo>
                  <a:pt x="1901851" y="13479"/>
                  <a:pt x="2315377" y="31943"/>
                  <a:pt x="2491813" y="0"/>
                </a:cubicBezTo>
                <a:cubicBezTo>
                  <a:pt x="2668250" y="-31943"/>
                  <a:pt x="2912646" y="11082"/>
                  <a:pt x="3114766" y="0"/>
                </a:cubicBezTo>
                <a:cubicBezTo>
                  <a:pt x="3316886" y="-11082"/>
                  <a:pt x="3575806" y="25304"/>
                  <a:pt x="3737719" y="0"/>
                </a:cubicBezTo>
                <a:cubicBezTo>
                  <a:pt x="3899632" y="-25304"/>
                  <a:pt x="3979486" y="16670"/>
                  <a:pt x="4192475" y="0"/>
                </a:cubicBezTo>
                <a:cubicBezTo>
                  <a:pt x="4405464" y="-16670"/>
                  <a:pt x="4713389" y="28871"/>
                  <a:pt x="4927560" y="0"/>
                </a:cubicBezTo>
                <a:cubicBezTo>
                  <a:pt x="5141732" y="-28871"/>
                  <a:pt x="5299462" y="-14703"/>
                  <a:pt x="5606579" y="0"/>
                </a:cubicBezTo>
                <a:cubicBezTo>
                  <a:pt x="5607196" y="130198"/>
                  <a:pt x="5593790" y="209845"/>
                  <a:pt x="5606579" y="347172"/>
                </a:cubicBezTo>
                <a:cubicBezTo>
                  <a:pt x="5619368" y="484499"/>
                  <a:pt x="5593719" y="591948"/>
                  <a:pt x="5606579" y="738664"/>
                </a:cubicBezTo>
                <a:cubicBezTo>
                  <a:pt x="5425210" y="748629"/>
                  <a:pt x="5273385" y="751203"/>
                  <a:pt x="5039692" y="738664"/>
                </a:cubicBezTo>
                <a:cubicBezTo>
                  <a:pt x="4805999" y="726125"/>
                  <a:pt x="4562134" y="745900"/>
                  <a:pt x="4304607" y="738664"/>
                </a:cubicBezTo>
                <a:cubicBezTo>
                  <a:pt x="4047080" y="731428"/>
                  <a:pt x="3925135" y="725551"/>
                  <a:pt x="3737719" y="738664"/>
                </a:cubicBezTo>
                <a:cubicBezTo>
                  <a:pt x="3550303" y="751777"/>
                  <a:pt x="3373587" y="710551"/>
                  <a:pt x="3058700" y="738664"/>
                </a:cubicBezTo>
                <a:cubicBezTo>
                  <a:pt x="2743813" y="766777"/>
                  <a:pt x="2631491" y="767620"/>
                  <a:pt x="2435747" y="738664"/>
                </a:cubicBezTo>
                <a:cubicBezTo>
                  <a:pt x="2240003" y="709708"/>
                  <a:pt x="2094086" y="745968"/>
                  <a:pt x="1868860" y="738664"/>
                </a:cubicBezTo>
                <a:cubicBezTo>
                  <a:pt x="1643634" y="731360"/>
                  <a:pt x="1557022" y="745442"/>
                  <a:pt x="1358038" y="738664"/>
                </a:cubicBezTo>
                <a:cubicBezTo>
                  <a:pt x="1159054" y="731886"/>
                  <a:pt x="1114084" y="752266"/>
                  <a:pt x="903282" y="738664"/>
                </a:cubicBezTo>
                <a:cubicBezTo>
                  <a:pt x="692480" y="725062"/>
                  <a:pt x="210279" y="718058"/>
                  <a:pt x="0" y="738664"/>
                </a:cubicBezTo>
                <a:cubicBezTo>
                  <a:pt x="7922" y="564931"/>
                  <a:pt x="-5969" y="531624"/>
                  <a:pt x="0" y="361945"/>
                </a:cubicBezTo>
                <a:cubicBezTo>
                  <a:pt x="5969" y="192266"/>
                  <a:pt x="-15085" y="150029"/>
                  <a:pt x="0" y="0"/>
                </a:cubicBezTo>
                <a:close/>
              </a:path>
              <a:path w="5606579" h="738664" stroke="0" extrusionOk="0">
                <a:moveTo>
                  <a:pt x="0" y="0"/>
                </a:moveTo>
                <a:cubicBezTo>
                  <a:pt x="225428" y="-10742"/>
                  <a:pt x="371898" y="-14538"/>
                  <a:pt x="510822" y="0"/>
                </a:cubicBezTo>
                <a:cubicBezTo>
                  <a:pt x="649746" y="14538"/>
                  <a:pt x="953177" y="-7347"/>
                  <a:pt x="1077709" y="0"/>
                </a:cubicBezTo>
                <a:cubicBezTo>
                  <a:pt x="1202241" y="7347"/>
                  <a:pt x="1434695" y="-19251"/>
                  <a:pt x="1588531" y="0"/>
                </a:cubicBezTo>
                <a:cubicBezTo>
                  <a:pt x="1742367" y="19251"/>
                  <a:pt x="1950641" y="-22872"/>
                  <a:pt x="2267550" y="0"/>
                </a:cubicBezTo>
                <a:cubicBezTo>
                  <a:pt x="2584459" y="22872"/>
                  <a:pt x="2535945" y="-1449"/>
                  <a:pt x="2722306" y="0"/>
                </a:cubicBezTo>
                <a:cubicBezTo>
                  <a:pt x="2908667" y="1449"/>
                  <a:pt x="3086495" y="-20240"/>
                  <a:pt x="3233127" y="0"/>
                </a:cubicBezTo>
                <a:cubicBezTo>
                  <a:pt x="3379759" y="20240"/>
                  <a:pt x="3488678" y="6157"/>
                  <a:pt x="3743949" y="0"/>
                </a:cubicBezTo>
                <a:cubicBezTo>
                  <a:pt x="3999220" y="-6157"/>
                  <a:pt x="4249889" y="-9990"/>
                  <a:pt x="4479034" y="0"/>
                </a:cubicBezTo>
                <a:cubicBezTo>
                  <a:pt x="4708179" y="9990"/>
                  <a:pt x="4755725" y="-20606"/>
                  <a:pt x="4933790" y="0"/>
                </a:cubicBezTo>
                <a:cubicBezTo>
                  <a:pt x="5111855" y="20606"/>
                  <a:pt x="5338372" y="-16909"/>
                  <a:pt x="5606579" y="0"/>
                </a:cubicBezTo>
                <a:cubicBezTo>
                  <a:pt x="5593154" y="124223"/>
                  <a:pt x="5615308" y="270843"/>
                  <a:pt x="5606579" y="376719"/>
                </a:cubicBezTo>
                <a:cubicBezTo>
                  <a:pt x="5597850" y="482595"/>
                  <a:pt x="5622285" y="575547"/>
                  <a:pt x="5606579" y="738664"/>
                </a:cubicBezTo>
                <a:cubicBezTo>
                  <a:pt x="5424650" y="717199"/>
                  <a:pt x="5296591" y="752203"/>
                  <a:pt x="5151823" y="738664"/>
                </a:cubicBezTo>
                <a:cubicBezTo>
                  <a:pt x="5007055" y="725125"/>
                  <a:pt x="4654236" y="719451"/>
                  <a:pt x="4472804" y="738664"/>
                </a:cubicBezTo>
                <a:cubicBezTo>
                  <a:pt x="4291372" y="757877"/>
                  <a:pt x="4096097" y="730823"/>
                  <a:pt x="3961982" y="738664"/>
                </a:cubicBezTo>
                <a:cubicBezTo>
                  <a:pt x="3827867" y="746505"/>
                  <a:pt x="3626099" y="721153"/>
                  <a:pt x="3507227" y="738664"/>
                </a:cubicBezTo>
                <a:cubicBezTo>
                  <a:pt x="3388355" y="756175"/>
                  <a:pt x="3015920" y="768929"/>
                  <a:pt x="2884273" y="738664"/>
                </a:cubicBezTo>
                <a:cubicBezTo>
                  <a:pt x="2752626" y="708399"/>
                  <a:pt x="2391120" y="722139"/>
                  <a:pt x="2205254" y="738664"/>
                </a:cubicBezTo>
                <a:cubicBezTo>
                  <a:pt x="2019388" y="755189"/>
                  <a:pt x="1789162" y="719707"/>
                  <a:pt x="1638367" y="738664"/>
                </a:cubicBezTo>
                <a:cubicBezTo>
                  <a:pt x="1487572" y="757621"/>
                  <a:pt x="1237512" y="748378"/>
                  <a:pt x="1127545" y="738664"/>
                </a:cubicBezTo>
                <a:cubicBezTo>
                  <a:pt x="1017578" y="728950"/>
                  <a:pt x="353094" y="753778"/>
                  <a:pt x="0" y="738664"/>
                </a:cubicBezTo>
                <a:cubicBezTo>
                  <a:pt x="-12475" y="622977"/>
                  <a:pt x="-1364" y="461052"/>
                  <a:pt x="0" y="391492"/>
                </a:cubicBezTo>
                <a:cubicBezTo>
                  <a:pt x="1364" y="321932"/>
                  <a:pt x="-1215" y="120239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100000">
                <a:srgbClr val="C00000"/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552351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prstClr val="white"/>
                </a:solidFill>
                <a:latin typeface="Aptos" panose="02110004020202020204"/>
              </a:rPr>
              <a:t>Ask Us About Lenovo’s Top Choice Express Program!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prstClr val="white"/>
                </a:solidFill>
                <a:latin typeface="Aptos" panose="02110004020202020204"/>
              </a:rPr>
              <a:t>Top Choice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Builds/Orders </a:t>
            </a:r>
            <a:r>
              <a:rPr lang="en-US" sz="1400" b="1" dirty="0">
                <a:solidFill>
                  <a:prstClr val="white"/>
                </a:solidFill>
                <a:latin typeface="Aptos" panose="02110004020202020204"/>
              </a:rPr>
              <a:t>Offer Best Pricing &amp;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Ship with</a:t>
            </a:r>
            <a:r>
              <a:rPr lang="en-US" sz="1400" b="1" dirty="0">
                <a:solidFill>
                  <a:prstClr val="white"/>
                </a:solidFill>
                <a:latin typeface="Aptos" panose="02110004020202020204"/>
              </a:rPr>
              <a:t>in 10 days!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prstClr val="white"/>
                </a:solidFill>
                <a:latin typeface="Aptos" panose="02110004020202020204"/>
              </a:rPr>
              <a:t> “TCE” Server &amp; Storage Solutions Available!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D8547E-8056-0065-1633-D62B06A0C9BA}"/>
              </a:ext>
            </a:extLst>
          </p:cNvPr>
          <p:cNvSpPr txBox="1"/>
          <p:nvPr/>
        </p:nvSpPr>
        <p:spPr>
          <a:xfrm>
            <a:off x="512150" y="4124748"/>
            <a:ext cx="3062653" cy="1400383"/>
          </a:xfrm>
          <a:custGeom>
            <a:avLst/>
            <a:gdLst>
              <a:gd name="csX0" fmla="*/ 0 w 3062653"/>
              <a:gd name="csY0" fmla="*/ 0 h 1400383"/>
              <a:gd name="csX1" fmla="*/ 581904 w 3062653"/>
              <a:gd name="csY1" fmla="*/ 0 h 1400383"/>
              <a:gd name="csX2" fmla="*/ 1255688 w 3062653"/>
              <a:gd name="csY2" fmla="*/ 0 h 1400383"/>
              <a:gd name="csX3" fmla="*/ 1898845 w 3062653"/>
              <a:gd name="csY3" fmla="*/ 0 h 1400383"/>
              <a:gd name="csX4" fmla="*/ 2419496 w 3062653"/>
              <a:gd name="csY4" fmla="*/ 0 h 1400383"/>
              <a:gd name="csX5" fmla="*/ 3062653 w 3062653"/>
              <a:gd name="csY5" fmla="*/ 0 h 1400383"/>
              <a:gd name="csX6" fmla="*/ 3062653 w 3062653"/>
              <a:gd name="csY6" fmla="*/ 424783 h 1400383"/>
              <a:gd name="csX7" fmla="*/ 3062653 w 3062653"/>
              <a:gd name="csY7" fmla="*/ 877573 h 1400383"/>
              <a:gd name="csX8" fmla="*/ 3062653 w 3062653"/>
              <a:gd name="csY8" fmla="*/ 1400383 h 1400383"/>
              <a:gd name="csX9" fmla="*/ 2511375 w 3062653"/>
              <a:gd name="csY9" fmla="*/ 1400383 h 1400383"/>
              <a:gd name="csX10" fmla="*/ 1990724 w 3062653"/>
              <a:gd name="csY10" fmla="*/ 1400383 h 1400383"/>
              <a:gd name="csX11" fmla="*/ 1316941 w 3062653"/>
              <a:gd name="csY11" fmla="*/ 1400383 h 1400383"/>
              <a:gd name="csX12" fmla="*/ 765663 w 3062653"/>
              <a:gd name="csY12" fmla="*/ 1400383 h 1400383"/>
              <a:gd name="csX13" fmla="*/ 0 w 3062653"/>
              <a:gd name="csY13" fmla="*/ 1400383 h 1400383"/>
              <a:gd name="csX14" fmla="*/ 0 w 3062653"/>
              <a:gd name="csY14" fmla="*/ 919585 h 1400383"/>
              <a:gd name="csX15" fmla="*/ 0 w 3062653"/>
              <a:gd name="csY15" fmla="*/ 466794 h 1400383"/>
              <a:gd name="csX16" fmla="*/ 0 w 3062653"/>
              <a:gd name="csY16" fmla="*/ 0 h 140038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3062653" h="1400383" fill="none" extrusionOk="0">
                <a:moveTo>
                  <a:pt x="0" y="0"/>
                </a:moveTo>
                <a:cubicBezTo>
                  <a:pt x="139841" y="-9234"/>
                  <a:pt x="420947" y="-24798"/>
                  <a:pt x="581904" y="0"/>
                </a:cubicBezTo>
                <a:cubicBezTo>
                  <a:pt x="742861" y="24798"/>
                  <a:pt x="940736" y="10697"/>
                  <a:pt x="1255688" y="0"/>
                </a:cubicBezTo>
                <a:cubicBezTo>
                  <a:pt x="1570640" y="-10697"/>
                  <a:pt x="1606706" y="4387"/>
                  <a:pt x="1898845" y="0"/>
                </a:cubicBezTo>
                <a:cubicBezTo>
                  <a:pt x="2190984" y="-4387"/>
                  <a:pt x="2181207" y="23712"/>
                  <a:pt x="2419496" y="0"/>
                </a:cubicBezTo>
                <a:cubicBezTo>
                  <a:pt x="2657785" y="-23712"/>
                  <a:pt x="2751795" y="15851"/>
                  <a:pt x="3062653" y="0"/>
                </a:cubicBezTo>
                <a:cubicBezTo>
                  <a:pt x="3064076" y="176087"/>
                  <a:pt x="3062711" y="307963"/>
                  <a:pt x="3062653" y="424783"/>
                </a:cubicBezTo>
                <a:cubicBezTo>
                  <a:pt x="3062595" y="541603"/>
                  <a:pt x="3043307" y="753014"/>
                  <a:pt x="3062653" y="877573"/>
                </a:cubicBezTo>
                <a:cubicBezTo>
                  <a:pt x="3082000" y="1002132"/>
                  <a:pt x="3051881" y="1170400"/>
                  <a:pt x="3062653" y="1400383"/>
                </a:cubicBezTo>
                <a:cubicBezTo>
                  <a:pt x="2833647" y="1404085"/>
                  <a:pt x="2625886" y="1389810"/>
                  <a:pt x="2511375" y="1400383"/>
                </a:cubicBezTo>
                <a:cubicBezTo>
                  <a:pt x="2396864" y="1410956"/>
                  <a:pt x="2096956" y="1417615"/>
                  <a:pt x="1990724" y="1400383"/>
                </a:cubicBezTo>
                <a:cubicBezTo>
                  <a:pt x="1884492" y="1383151"/>
                  <a:pt x="1497929" y="1397443"/>
                  <a:pt x="1316941" y="1400383"/>
                </a:cubicBezTo>
                <a:cubicBezTo>
                  <a:pt x="1135953" y="1403323"/>
                  <a:pt x="913295" y="1401200"/>
                  <a:pt x="765663" y="1400383"/>
                </a:cubicBezTo>
                <a:cubicBezTo>
                  <a:pt x="618031" y="1399566"/>
                  <a:pt x="274502" y="1407884"/>
                  <a:pt x="0" y="1400383"/>
                </a:cubicBezTo>
                <a:cubicBezTo>
                  <a:pt x="4582" y="1279157"/>
                  <a:pt x="-19404" y="1057377"/>
                  <a:pt x="0" y="919585"/>
                </a:cubicBezTo>
                <a:cubicBezTo>
                  <a:pt x="19404" y="781793"/>
                  <a:pt x="-22355" y="562095"/>
                  <a:pt x="0" y="466794"/>
                </a:cubicBezTo>
                <a:cubicBezTo>
                  <a:pt x="22355" y="371493"/>
                  <a:pt x="-10924" y="174933"/>
                  <a:pt x="0" y="0"/>
                </a:cubicBezTo>
                <a:close/>
              </a:path>
              <a:path w="3062653" h="1400383" stroke="0" extrusionOk="0">
                <a:moveTo>
                  <a:pt x="0" y="0"/>
                </a:moveTo>
                <a:cubicBezTo>
                  <a:pt x="212822" y="-10702"/>
                  <a:pt x="407824" y="-5002"/>
                  <a:pt x="551278" y="0"/>
                </a:cubicBezTo>
                <a:cubicBezTo>
                  <a:pt x="694732" y="5002"/>
                  <a:pt x="973637" y="-14870"/>
                  <a:pt x="1102555" y="0"/>
                </a:cubicBezTo>
                <a:cubicBezTo>
                  <a:pt x="1231473" y="14870"/>
                  <a:pt x="1413732" y="-26426"/>
                  <a:pt x="1653833" y="0"/>
                </a:cubicBezTo>
                <a:cubicBezTo>
                  <a:pt x="1893934" y="26426"/>
                  <a:pt x="1983269" y="8328"/>
                  <a:pt x="2205110" y="0"/>
                </a:cubicBezTo>
                <a:cubicBezTo>
                  <a:pt x="2426951" y="-8328"/>
                  <a:pt x="2881755" y="21080"/>
                  <a:pt x="3062653" y="0"/>
                </a:cubicBezTo>
                <a:cubicBezTo>
                  <a:pt x="3084457" y="167363"/>
                  <a:pt x="3081423" y="233951"/>
                  <a:pt x="3062653" y="438787"/>
                </a:cubicBezTo>
                <a:cubicBezTo>
                  <a:pt x="3043883" y="643623"/>
                  <a:pt x="3049633" y="791474"/>
                  <a:pt x="3062653" y="905581"/>
                </a:cubicBezTo>
                <a:cubicBezTo>
                  <a:pt x="3075673" y="1019688"/>
                  <a:pt x="3068077" y="1275443"/>
                  <a:pt x="3062653" y="1400383"/>
                </a:cubicBezTo>
                <a:cubicBezTo>
                  <a:pt x="2825329" y="1397108"/>
                  <a:pt x="2769853" y="1387238"/>
                  <a:pt x="2542002" y="1400383"/>
                </a:cubicBezTo>
                <a:cubicBezTo>
                  <a:pt x="2314151" y="1413528"/>
                  <a:pt x="2213349" y="1390307"/>
                  <a:pt x="2021351" y="1400383"/>
                </a:cubicBezTo>
                <a:cubicBezTo>
                  <a:pt x="1829353" y="1410459"/>
                  <a:pt x="1512238" y="1414438"/>
                  <a:pt x="1347567" y="1400383"/>
                </a:cubicBezTo>
                <a:cubicBezTo>
                  <a:pt x="1182896" y="1386328"/>
                  <a:pt x="922723" y="1408207"/>
                  <a:pt x="765663" y="1400383"/>
                </a:cubicBezTo>
                <a:cubicBezTo>
                  <a:pt x="608603" y="1392559"/>
                  <a:pt x="265673" y="1401109"/>
                  <a:pt x="0" y="1400383"/>
                </a:cubicBezTo>
                <a:cubicBezTo>
                  <a:pt x="17544" y="1210855"/>
                  <a:pt x="-784" y="1101867"/>
                  <a:pt x="0" y="905581"/>
                </a:cubicBezTo>
                <a:cubicBezTo>
                  <a:pt x="784" y="709295"/>
                  <a:pt x="3081" y="589125"/>
                  <a:pt x="0" y="424783"/>
                </a:cubicBezTo>
                <a:cubicBezTo>
                  <a:pt x="-3081" y="260441"/>
                  <a:pt x="6157" y="106270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263977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1218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685800" algn="l"/>
              </a:tabLst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Additional Links:</a:t>
            </a:r>
          </a:p>
          <a:p>
            <a:pPr marL="0" marR="0" lvl="0" indent="0" algn="ctr" defTabSz="1218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6858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Lenovo Partner Hub: </a:t>
            </a:r>
          </a:p>
          <a:p>
            <a:pPr marL="0" marR="0" lvl="0" indent="0" algn="ctr" defTabSz="1218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6858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2"/>
              </a:rPr>
              <a:t>https://www.lenovopartnerhub.com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Lenovo Configurator (DCSC):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3"/>
              </a:rPr>
              <a:t>https://dcsc.lenovo.com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51093CA-CFB8-2863-49BF-2307005F1A85}"/>
              </a:ext>
            </a:extLst>
          </p:cNvPr>
          <p:cNvGrpSpPr/>
          <p:nvPr/>
        </p:nvGrpSpPr>
        <p:grpSpPr>
          <a:xfrm>
            <a:off x="4289399" y="1315772"/>
            <a:ext cx="4145755" cy="1143481"/>
            <a:chOff x="4330239" y="1463123"/>
            <a:chExt cx="4145755" cy="114348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2DFADFF-A515-ACA3-78BE-451DBDF788D6}"/>
                </a:ext>
              </a:extLst>
            </p:cNvPr>
            <p:cNvSpPr txBox="1"/>
            <p:nvPr/>
          </p:nvSpPr>
          <p:spPr bwMode="gray">
            <a:xfrm>
              <a:off x="4330239" y="1463123"/>
              <a:ext cx="2853382" cy="351747"/>
            </a:xfrm>
            <a:prstGeom prst="rect">
              <a:avLst/>
            </a:prstGeom>
          </p:spPr>
          <p:txBody>
            <a:bodyPr lIns="0" tIns="0" rIns="0" bIns="0">
              <a:normAutofit/>
            </a:bodyPr>
            <a:lstStyle/>
            <a:p>
              <a:pPr marL="0" marR="0" lvl="0" indent="0" algn="l" defTabSz="1218621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>
                  <a:tab pos="685800" algn="l"/>
                </a:tabLst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Technical Sales Engineer:</a:t>
              </a:r>
            </a:p>
            <a:p>
              <a:pPr marL="285750" marR="0" lvl="0" indent="-285750" algn="l" defTabSz="1218621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685800" algn="l"/>
                </a:tabLst>
                <a:defRPr/>
              </a:pPr>
              <a:endPara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l" defTabSz="1218621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685800" algn="l"/>
                </a:tabLst>
                <a:defRPr/>
              </a:pPr>
              <a:endParaRPr kumimoji="0" lang="en-US" sz="19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E1ECAE7-7527-D604-95F5-47CFDCC253F8}"/>
                </a:ext>
              </a:extLst>
            </p:cNvPr>
            <p:cNvSpPr txBox="1"/>
            <p:nvPr/>
          </p:nvSpPr>
          <p:spPr>
            <a:xfrm>
              <a:off x="5161491" y="1738155"/>
              <a:ext cx="3314503" cy="827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8621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>
                  <a:tab pos="685800" algn="l"/>
                </a:tabLst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Shawn Stopa</a:t>
              </a:r>
            </a:p>
            <a:p>
              <a:pPr marL="0" marR="0" lvl="0" indent="0" algn="l" defTabSz="1218621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>
                  <a:tab pos="685800" algn="l"/>
                </a:tabLst>
                <a:defRPr/>
              </a:pPr>
              <a:r>
                <a:rPr lang="en-US" sz="1400" i="1" dirty="0">
                  <a:solidFill>
                    <a:srgbClr val="000000"/>
                  </a:solidFill>
                  <a:latin typeface="Arial" panose="020B0604020202020204" pitchFamily="34" charset="0"/>
                  <a:cs typeface="Arial" pitchFamily="34" charset="0"/>
                </a:rPr>
                <a:t>ISG T</a:t>
              </a:r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echnical Sales Engineer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endParaRPr>
            </a:p>
            <a:p>
              <a:pPr marL="0" marR="0" lvl="0" indent="0" algn="l" defTabSz="1218621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>
                  <a:tab pos="685800" algn="l"/>
                </a:tabLst>
                <a:defRPr/>
              </a:pPr>
              <a:r>
                <a:rPr kumimoji="0" lang="en-US" sz="1400" b="0" i="0" u="sng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hlinkClick r:id="rId14"/>
                </a:rPr>
                <a:t>sstopa@dandh.com</a:t>
              </a:r>
              <a:endPara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2" name="Picture 21" descr="A person in a shirt and tie&#10;&#10;Description automatically generated">
              <a:extLst>
                <a:ext uri="{FF2B5EF4-FFF2-40B4-BE49-F238E27FC236}">
                  <a16:creationId xmlns:a16="http://schemas.microsoft.com/office/drawing/2014/main" id="{3E8716B5-C611-0227-C9CA-4E534DC86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300"/>
            <a:stretch/>
          </p:blipFill>
          <p:spPr>
            <a:xfrm>
              <a:off x="4331212" y="1692204"/>
              <a:ext cx="710664" cy="914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681B94D-0111-373A-96FC-918074ACA017}"/>
              </a:ext>
            </a:extLst>
          </p:cNvPr>
          <p:cNvGrpSpPr/>
          <p:nvPr/>
        </p:nvGrpSpPr>
        <p:grpSpPr>
          <a:xfrm>
            <a:off x="4240363" y="3515549"/>
            <a:ext cx="4081189" cy="2443715"/>
            <a:chOff x="4300383" y="2937449"/>
            <a:chExt cx="4081189" cy="244371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68025A3-C35B-5936-5731-F11E508B2B82}"/>
                </a:ext>
              </a:extLst>
            </p:cNvPr>
            <p:cNvSpPr txBox="1"/>
            <p:nvPr/>
          </p:nvSpPr>
          <p:spPr bwMode="gray">
            <a:xfrm>
              <a:off x="4330239" y="2937449"/>
              <a:ext cx="3382350" cy="401789"/>
            </a:xfrm>
            <a:prstGeom prst="rect">
              <a:avLst/>
            </a:prstGeom>
          </p:spPr>
          <p:txBody>
            <a:bodyPr lIns="0" tIns="0" rIns="0" bIns="0">
              <a:normAutofit/>
            </a:bodyPr>
            <a:lstStyle/>
            <a:p>
              <a:pPr marL="0" marR="0" lvl="0" indent="0" algn="l" defTabSz="1218621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>
                  <a:tab pos="685800" algn="l"/>
                </a:tabLst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Business Development Managers:</a:t>
              </a:r>
              <a:endPara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285750" marR="0" lvl="0" indent="-285750" algn="l" defTabSz="1218621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685800" algn="l"/>
                </a:tabLst>
                <a:defRPr/>
              </a:pPr>
              <a:endPara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l" defTabSz="1218621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>
                  <a:tab pos="685800" algn="l"/>
                </a:tabLst>
                <a:defRPr/>
              </a:pPr>
              <a:endParaRPr kumimoji="0" lang="en-US" sz="1999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l" defTabSz="1218621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>
                  <a:tab pos="685800" algn="l"/>
                </a:tabLst>
                <a:defRPr/>
              </a:pPr>
              <a:endParaRPr kumimoji="0" lang="en-US" sz="19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l" defTabSz="1218621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>
                  <a:tab pos="685800" algn="l"/>
                </a:tabLst>
                <a:defRPr/>
              </a:pPr>
              <a:endParaRPr kumimoji="0" lang="en-US" sz="19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l" defTabSz="1218621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>
                  <a:tab pos="685800" algn="l"/>
                </a:tabLst>
                <a:defRPr/>
              </a:pPr>
              <a:endParaRPr kumimoji="0" lang="en-US" sz="19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l" defTabSz="1218621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>
                  <a:tab pos="685800" algn="l"/>
                </a:tabLst>
                <a:defRPr/>
              </a:pPr>
              <a:endParaRPr kumimoji="0" lang="en-US" sz="19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305A43F-68B7-6B2B-1DB4-90FB81DB0F9A}"/>
                </a:ext>
              </a:extLst>
            </p:cNvPr>
            <p:cNvSpPr txBox="1"/>
            <p:nvPr/>
          </p:nvSpPr>
          <p:spPr bwMode="gray">
            <a:xfrm>
              <a:off x="5161491" y="3339238"/>
              <a:ext cx="3220081" cy="2041926"/>
            </a:xfrm>
            <a:prstGeom prst="rect">
              <a:avLst/>
            </a:prstGeom>
          </p:spPr>
          <p:txBody>
            <a:bodyPr lIns="0" tIns="0" rIns="0" bIns="0">
              <a:normAutofit/>
            </a:bodyPr>
            <a:lstStyle/>
            <a:p>
              <a:pPr marL="0" marR="0" lvl="0" indent="0" algn="l" defTabSz="1218621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>
                  <a:tab pos="685800" algn="l"/>
                </a:tabLst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Shannon Saksaka</a:t>
              </a:r>
              <a:r>
                <a:rPr lang="en-US" sz="1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itchFamily="34" charset="0"/>
                </a:rPr>
                <a:t> - East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endParaRPr>
            </a:p>
            <a:p>
              <a:pPr marL="0" marR="0" lvl="0" indent="0" algn="l" defTabSz="1218621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>
                  <a:tab pos="685800" algn="l"/>
                </a:tabLst>
                <a:defRPr/>
              </a:pPr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ISG Business Development Manager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endParaRPr>
            </a:p>
            <a:p>
              <a:pPr marL="0" marR="0" lvl="0" indent="0" algn="l" defTabSz="1218621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>
                  <a:tab pos="685800" algn="l"/>
                </a:tabLst>
                <a:defRPr/>
              </a:pPr>
              <a:r>
                <a:rPr kumimoji="0" lang="en-US" sz="1400" b="0" i="0" u="sng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hlinkClick r:id="rId16"/>
                </a:rPr>
                <a:t>ssaksaka@dandh.com</a:t>
              </a:r>
              <a:endPara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1218621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>
                  <a:tab pos="685800" algn="l"/>
                </a:tabLst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endParaRPr>
            </a:p>
            <a:p>
              <a:pPr marL="0" marR="0" lvl="0" indent="0" algn="l" defTabSz="1218621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>
                  <a:tab pos="685800" algn="l"/>
                </a:tabLst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Andrew Ramirez</a:t>
              </a:r>
              <a:r>
                <a:rPr lang="en-US" sz="1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itchFamily="34" charset="0"/>
                </a:rPr>
                <a:t> - West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endParaRPr>
            </a:p>
            <a:p>
              <a:pPr marL="0" marR="0" lvl="0" indent="0" algn="l" defTabSz="1218621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>
                  <a:tab pos="685800" algn="l"/>
                </a:tabLst>
                <a:defRPr/>
              </a:pPr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ISG Business Development Manager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endParaRPr>
            </a:p>
            <a:p>
              <a:pPr marL="0" marR="0" lvl="0" indent="0" algn="l" defTabSz="1218621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>
                  <a:tab pos="685800" algn="l"/>
                </a:tabLst>
                <a:defRPr/>
              </a:pPr>
              <a:r>
                <a:rPr kumimoji="0" lang="en-US" sz="1400" b="0" i="0" u="sng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hlinkClick r:id="rId17"/>
                </a:rPr>
                <a:t>aramirez@dandh.com</a:t>
              </a:r>
              <a:endParaRPr kumimoji="0" lang="en-US" sz="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C711BBA-ED3B-C85C-82E4-A1B4631202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/>
            <a:srcRect r="9556"/>
            <a:stretch/>
          </p:blipFill>
          <p:spPr>
            <a:xfrm>
              <a:off x="4331138" y="3215417"/>
              <a:ext cx="719629" cy="90933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0EB120D-0A9D-A2B1-961C-C267778E3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rcRect l="12299" r="7689"/>
            <a:stretch/>
          </p:blipFill>
          <p:spPr>
            <a:xfrm>
              <a:off x="4300383" y="4265127"/>
              <a:ext cx="741493" cy="92673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8E48278-BFEB-8195-27D0-E5F6529CC4A5}"/>
              </a:ext>
            </a:extLst>
          </p:cNvPr>
          <p:cNvGrpSpPr/>
          <p:nvPr/>
        </p:nvGrpSpPr>
        <p:grpSpPr>
          <a:xfrm>
            <a:off x="101370" y="2803704"/>
            <a:ext cx="4192524" cy="1189970"/>
            <a:chOff x="101370" y="2803704"/>
            <a:chExt cx="4192524" cy="118997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2436F3E-76B0-22BB-FFB3-30221D9D3DA9}"/>
                </a:ext>
              </a:extLst>
            </p:cNvPr>
            <p:cNvSpPr txBox="1"/>
            <p:nvPr/>
          </p:nvSpPr>
          <p:spPr>
            <a:xfrm>
              <a:off x="101370" y="2803704"/>
              <a:ext cx="41925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Vendor Business Manager: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2C2622B-AF11-57B6-BF4F-EA99A0256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rcRect b="12635"/>
            <a:stretch/>
          </p:blipFill>
          <p:spPr>
            <a:xfrm>
              <a:off x="221424" y="3186897"/>
              <a:ext cx="748767" cy="774783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EA80CFB-ACE0-0D6B-A14B-3F9A68E64D5D}"/>
                </a:ext>
              </a:extLst>
            </p:cNvPr>
            <p:cNvSpPr txBox="1"/>
            <p:nvPr/>
          </p:nvSpPr>
          <p:spPr>
            <a:xfrm>
              <a:off x="952944" y="3165755"/>
              <a:ext cx="2717597" cy="8279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218621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>
                  <a:tab pos="685800" algn="l"/>
                </a:tabLst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Dawn Lazzaro</a:t>
              </a:r>
            </a:p>
            <a:p>
              <a:pPr marL="0" marR="0" lvl="0" indent="0" algn="l" defTabSz="1218621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>
                  <a:tab pos="685800" algn="l"/>
                </a:tabLst>
                <a:defRPr/>
              </a:pPr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ISG Vendor Business Manager</a:t>
              </a:r>
            </a:p>
            <a:p>
              <a:pPr marL="0" marR="0" lvl="0" indent="0" algn="l" defTabSz="1218621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>
                  <a:tab pos="685800" algn="l"/>
                </a:tabLst>
                <a:defRPr/>
              </a:pPr>
              <a:r>
                <a:rPr kumimoji="0" lang="en-US" sz="14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  <a:hlinkClick r:id="rId21"/>
                </a:rPr>
                <a:t>dlazzaro@dandh.com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3361FC2-EBA3-6026-807F-9D34459EC270}"/>
              </a:ext>
            </a:extLst>
          </p:cNvPr>
          <p:cNvGrpSpPr/>
          <p:nvPr/>
        </p:nvGrpSpPr>
        <p:grpSpPr>
          <a:xfrm>
            <a:off x="214173" y="1463123"/>
            <a:ext cx="3382350" cy="1067998"/>
            <a:chOff x="214173" y="1463123"/>
            <a:chExt cx="3382350" cy="106799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4374F5B-C4D8-3784-2314-8435FBF0FF1C}"/>
                </a:ext>
              </a:extLst>
            </p:cNvPr>
            <p:cNvSpPr txBox="1"/>
            <p:nvPr/>
          </p:nvSpPr>
          <p:spPr bwMode="gray">
            <a:xfrm>
              <a:off x="214173" y="1463123"/>
              <a:ext cx="3382350" cy="401789"/>
            </a:xfrm>
            <a:prstGeom prst="rect">
              <a:avLst/>
            </a:prstGeom>
          </p:spPr>
          <p:txBody>
            <a:bodyPr lIns="0" tIns="0" rIns="0" bIns="0">
              <a:normAutofit fontScale="25000" lnSpcReduction="20000"/>
            </a:bodyPr>
            <a:lstStyle/>
            <a:p>
              <a:pPr marL="0" marR="0" lvl="0" indent="0" algn="l" defTabSz="1218621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>
                  <a:tab pos="685800" algn="l"/>
                </a:tabLst>
                <a:defRPr/>
              </a:pPr>
              <a:r>
                <a:rPr kumimoji="0" lang="en-US" sz="5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Leadership:</a:t>
              </a:r>
              <a:endParaRPr kumimoji="0" lang="en-US" sz="5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285750" marR="0" lvl="0" indent="-285750" algn="l" defTabSz="1218621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685800" algn="l"/>
                </a:tabLst>
                <a:defRPr/>
              </a:pPr>
              <a:endPara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l" defTabSz="1218621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>
                  <a:tab pos="685800" algn="l"/>
                </a:tabLst>
                <a:defRPr/>
              </a:pPr>
              <a:endParaRPr kumimoji="0" lang="en-US" sz="1999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l" defTabSz="1218621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>
                  <a:tab pos="685800" algn="l"/>
                </a:tabLst>
                <a:defRPr/>
              </a:pPr>
              <a:endParaRPr kumimoji="0" lang="en-US" sz="19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l" defTabSz="1218621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>
                  <a:tab pos="685800" algn="l"/>
                </a:tabLst>
                <a:defRPr/>
              </a:pPr>
              <a:endParaRPr kumimoji="0" lang="en-US" sz="19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l" defTabSz="1218621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>
                  <a:tab pos="685800" algn="l"/>
                </a:tabLst>
                <a:defRPr/>
              </a:pPr>
              <a:endParaRPr kumimoji="0" lang="en-US" sz="19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l" defTabSz="1218621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>
                  <a:tab pos="685800" algn="l"/>
                </a:tabLst>
                <a:defRPr/>
              </a:pPr>
              <a:r>
                <a:rPr kumimoji="0" lang="en-US" sz="199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ISG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87DC272-4ABA-A654-0A05-1E90D2307844}"/>
                </a:ext>
              </a:extLst>
            </p:cNvPr>
            <p:cNvSpPr txBox="1"/>
            <p:nvPr/>
          </p:nvSpPr>
          <p:spPr>
            <a:xfrm>
              <a:off x="939869" y="1703202"/>
              <a:ext cx="2296724" cy="8279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218621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>
                  <a:tab pos="685800" algn="l"/>
                </a:tabLst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Chuck Boyer </a:t>
              </a:r>
            </a:p>
            <a:p>
              <a:pPr marL="0" marR="0" lvl="0" indent="0" algn="l" defTabSz="1218621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>
                  <a:tab pos="685800" algn="l"/>
                </a:tabLst>
                <a:defRPr/>
              </a:pPr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ISG Business Unit Director</a:t>
              </a:r>
            </a:p>
            <a:p>
              <a:pPr marL="0" marR="0" lvl="0" indent="0" algn="l" defTabSz="1218621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>
                  <a:tab pos="685800" algn="l"/>
                </a:tabLst>
                <a:defRPr/>
              </a:pPr>
              <a:r>
                <a:rPr kumimoji="0" lang="en-US" sz="14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  <a:hlinkClick r:id="rId21"/>
                </a:rPr>
                <a:t>chboyer@dandh.com</a:t>
              </a:r>
              <a:endPara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87F893B-1B45-4554-F7C6-85AC883E6FC0}"/>
              </a:ext>
            </a:extLst>
          </p:cNvPr>
          <p:cNvGrpSpPr/>
          <p:nvPr/>
        </p:nvGrpSpPr>
        <p:grpSpPr>
          <a:xfrm>
            <a:off x="214173" y="98852"/>
            <a:ext cx="1271453" cy="1176395"/>
            <a:chOff x="10516163" y="92042"/>
            <a:chExt cx="1271453" cy="1176395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9514FBDE-65EA-92C8-D675-DF90F6EE8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0516163" y="92042"/>
              <a:ext cx="1271453" cy="36576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904BB32-AD35-9030-B8BC-B4C278A12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0525744" y="536917"/>
              <a:ext cx="1261872" cy="731520"/>
            </a:xfrm>
            <a:prstGeom prst="rect">
              <a:avLst/>
            </a:prstGeom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808E878A-DA60-0044-B049-45A6351B98A0}"/>
              </a:ext>
            </a:extLst>
          </p:cNvPr>
          <p:cNvSpPr txBox="1"/>
          <p:nvPr/>
        </p:nvSpPr>
        <p:spPr>
          <a:xfrm>
            <a:off x="2552700" y="323234"/>
            <a:ext cx="7029450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862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6858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D&amp;H ISG – Advanced Solutions+ Team:</a:t>
            </a:r>
          </a:p>
          <a:p>
            <a:pPr marL="0" marR="0" lvl="0" indent="0" algn="ctr" defTabSz="121862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6858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Lenovo ISG Requests: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LenovoServer@dandh.com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05BF006F-B150-DC8D-F7E5-DCB2BD3AF16C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17363" y="1703201"/>
            <a:ext cx="673882" cy="8582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F00260-1614-612A-F7AD-0C7FEAAF99AF}"/>
              </a:ext>
            </a:extLst>
          </p:cNvPr>
          <p:cNvPicPr>
            <a:picLocks noChangeAspect="1"/>
          </p:cNvPicPr>
          <p:nvPr/>
        </p:nvPicPr>
        <p:blipFill>
          <a:blip r:embed="rId26"/>
          <a:srcRect/>
          <a:stretch>
            <a:fillRect/>
          </a:stretch>
        </p:blipFill>
        <p:spPr>
          <a:xfrm>
            <a:off x="4250541" y="2552277"/>
            <a:ext cx="760781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890924D-173D-0702-BA13-3704D36BF694}"/>
              </a:ext>
            </a:extLst>
          </p:cNvPr>
          <p:cNvSpPr txBox="1"/>
          <p:nvPr/>
        </p:nvSpPr>
        <p:spPr>
          <a:xfrm>
            <a:off x="5151773" y="2610826"/>
            <a:ext cx="2646501" cy="827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8621">
              <a:lnSpc>
                <a:spcPct val="90000"/>
              </a:lnSpc>
              <a:spcAft>
                <a:spcPts val="600"/>
              </a:spcAft>
              <a:tabLst>
                <a:tab pos="685800" algn="l"/>
              </a:tabLst>
              <a:defRPr/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Bobby Fera</a:t>
            </a:r>
          </a:p>
          <a:p>
            <a:pPr defTabSz="1218621">
              <a:lnSpc>
                <a:spcPct val="90000"/>
              </a:lnSpc>
              <a:spcAft>
                <a:spcPts val="600"/>
              </a:spcAft>
              <a:tabLst>
                <a:tab pos="685800" algn="l"/>
              </a:tabLst>
              <a:defRPr/>
            </a:pPr>
            <a:r>
              <a:rPr lang="en-US" sz="1400" i="1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ISG Technical Sales Engineer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defTabSz="1218621">
              <a:lnSpc>
                <a:spcPct val="90000"/>
              </a:lnSpc>
              <a:spcAft>
                <a:spcPts val="600"/>
              </a:spcAft>
              <a:tabLst>
                <a:tab pos="685800" algn="l"/>
              </a:tabLst>
              <a:defRPr/>
            </a:pPr>
            <a:r>
              <a:rPr lang="en-US" sz="14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7"/>
              </a:rPr>
              <a:t>rfera@dandh.com</a:t>
            </a:r>
            <a:endParaRPr lang="en-US" sz="1400" u="sng" dirty="0">
              <a:solidFill>
                <a:srgbClr val="0563C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97D4A8-3E07-BFE9-457D-9694A28BC7BB}"/>
              </a:ext>
            </a:extLst>
          </p:cNvPr>
          <p:cNvSpPr txBox="1"/>
          <p:nvPr/>
        </p:nvSpPr>
        <p:spPr>
          <a:xfrm>
            <a:off x="638981" y="6009447"/>
            <a:ext cx="5136747" cy="738664"/>
          </a:xfrm>
          <a:custGeom>
            <a:avLst/>
            <a:gdLst>
              <a:gd name="csX0" fmla="*/ 0 w 5136747"/>
              <a:gd name="csY0" fmla="*/ 0 h 738664"/>
              <a:gd name="csX1" fmla="*/ 744828 w 5136747"/>
              <a:gd name="csY1" fmla="*/ 0 h 738664"/>
              <a:gd name="csX2" fmla="*/ 1335554 w 5136747"/>
              <a:gd name="csY2" fmla="*/ 0 h 738664"/>
              <a:gd name="csX3" fmla="*/ 2080383 w 5136747"/>
              <a:gd name="csY3" fmla="*/ 0 h 738664"/>
              <a:gd name="csX4" fmla="*/ 2619741 w 5136747"/>
              <a:gd name="csY4" fmla="*/ 0 h 738664"/>
              <a:gd name="csX5" fmla="*/ 3210467 w 5136747"/>
              <a:gd name="csY5" fmla="*/ 0 h 738664"/>
              <a:gd name="csX6" fmla="*/ 3903928 w 5136747"/>
              <a:gd name="csY6" fmla="*/ 0 h 738664"/>
              <a:gd name="csX7" fmla="*/ 5136747 w 5136747"/>
              <a:gd name="csY7" fmla="*/ 0 h 738664"/>
              <a:gd name="csX8" fmla="*/ 5136747 w 5136747"/>
              <a:gd name="csY8" fmla="*/ 369332 h 738664"/>
              <a:gd name="csX9" fmla="*/ 5136747 w 5136747"/>
              <a:gd name="csY9" fmla="*/ 738664 h 738664"/>
              <a:gd name="csX10" fmla="*/ 4546021 w 5136747"/>
              <a:gd name="csY10" fmla="*/ 738664 h 738664"/>
              <a:gd name="csX11" fmla="*/ 4006663 w 5136747"/>
              <a:gd name="csY11" fmla="*/ 738664 h 738664"/>
              <a:gd name="csX12" fmla="*/ 3313202 w 5136747"/>
              <a:gd name="csY12" fmla="*/ 738664 h 738664"/>
              <a:gd name="csX13" fmla="*/ 2722476 w 5136747"/>
              <a:gd name="csY13" fmla="*/ 738664 h 738664"/>
              <a:gd name="csX14" fmla="*/ 2131750 w 5136747"/>
              <a:gd name="csY14" fmla="*/ 738664 h 738664"/>
              <a:gd name="csX15" fmla="*/ 1489657 w 5136747"/>
              <a:gd name="csY15" fmla="*/ 738664 h 738664"/>
              <a:gd name="csX16" fmla="*/ 744828 w 5136747"/>
              <a:gd name="csY16" fmla="*/ 738664 h 738664"/>
              <a:gd name="csX17" fmla="*/ 0 w 5136747"/>
              <a:gd name="csY17" fmla="*/ 738664 h 738664"/>
              <a:gd name="csX18" fmla="*/ 0 w 5136747"/>
              <a:gd name="csY18" fmla="*/ 361945 h 738664"/>
              <a:gd name="csX19" fmla="*/ 0 w 5136747"/>
              <a:gd name="csY19" fmla="*/ 0 h 73866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</a:cxnLst>
            <a:rect l="l" t="t" r="r" b="b"/>
            <a:pathLst>
              <a:path w="5136747" h="738664" fill="none" extrusionOk="0">
                <a:moveTo>
                  <a:pt x="0" y="0"/>
                </a:moveTo>
                <a:cubicBezTo>
                  <a:pt x="309486" y="5821"/>
                  <a:pt x="583152" y="5193"/>
                  <a:pt x="744828" y="0"/>
                </a:cubicBezTo>
                <a:cubicBezTo>
                  <a:pt x="906504" y="-5193"/>
                  <a:pt x="1147686" y="15444"/>
                  <a:pt x="1335554" y="0"/>
                </a:cubicBezTo>
                <a:cubicBezTo>
                  <a:pt x="1523422" y="-15444"/>
                  <a:pt x="1755411" y="-13051"/>
                  <a:pt x="2080383" y="0"/>
                </a:cubicBezTo>
                <a:cubicBezTo>
                  <a:pt x="2405355" y="13051"/>
                  <a:pt x="2366943" y="10094"/>
                  <a:pt x="2619741" y="0"/>
                </a:cubicBezTo>
                <a:cubicBezTo>
                  <a:pt x="2872539" y="-10094"/>
                  <a:pt x="2969588" y="24009"/>
                  <a:pt x="3210467" y="0"/>
                </a:cubicBezTo>
                <a:cubicBezTo>
                  <a:pt x="3451346" y="-24009"/>
                  <a:pt x="3658267" y="-16428"/>
                  <a:pt x="3903928" y="0"/>
                </a:cubicBezTo>
                <a:cubicBezTo>
                  <a:pt x="4149589" y="16428"/>
                  <a:pt x="4872630" y="-35364"/>
                  <a:pt x="5136747" y="0"/>
                </a:cubicBezTo>
                <a:cubicBezTo>
                  <a:pt x="5120939" y="116679"/>
                  <a:pt x="5150439" y="188460"/>
                  <a:pt x="5136747" y="369332"/>
                </a:cubicBezTo>
                <a:cubicBezTo>
                  <a:pt x="5123055" y="550204"/>
                  <a:pt x="5127840" y="644539"/>
                  <a:pt x="5136747" y="738664"/>
                </a:cubicBezTo>
                <a:cubicBezTo>
                  <a:pt x="4849536" y="736118"/>
                  <a:pt x="4787657" y="756889"/>
                  <a:pt x="4546021" y="738664"/>
                </a:cubicBezTo>
                <a:cubicBezTo>
                  <a:pt x="4304385" y="720439"/>
                  <a:pt x="4192410" y="725934"/>
                  <a:pt x="4006663" y="738664"/>
                </a:cubicBezTo>
                <a:cubicBezTo>
                  <a:pt x="3820916" y="751394"/>
                  <a:pt x="3594195" y="722433"/>
                  <a:pt x="3313202" y="738664"/>
                </a:cubicBezTo>
                <a:cubicBezTo>
                  <a:pt x="3032209" y="754895"/>
                  <a:pt x="2905157" y="711549"/>
                  <a:pt x="2722476" y="738664"/>
                </a:cubicBezTo>
                <a:cubicBezTo>
                  <a:pt x="2539795" y="765779"/>
                  <a:pt x="2312280" y="734784"/>
                  <a:pt x="2131750" y="738664"/>
                </a:cubicBezTo>
                <a:cubicBezTo>
                  <a:pt x="1951220" y="742544"/>
                  <a:pt x="1803365" y="758400"/>
                  <a:pt x="1489657" y="738664"/>
                </a:cubicBezTo>
                <a:cubicBezTo>
                  <a:pt x="1175949" y="718928"/>
                  <a:pt x="1005004" y="724475"/>
                  <a:pt x="744828" y="738664"/>
                </a:cubicBezTo>
                <a:cubicBezTo>
                  <a:pt x="484652" y="752853"/>
                  <a:pt x="216869" y="721728"/>
                  <a:pt x="0" y="738664"/>
                </a:cubicBezTo>
                <a:cubicBezTo>
                  <a:pt x="-5818" y="618887"/>
                  <a:pt x="-9868" y="545262"/>
                  <a:pt x="0" y="361945"/>
                </a:cubicBezTo>
                <a:cubicBezTo>
                  <a:pt x="9868" y="178628"/>
                  <a:pt x="4127" y="139045"/>
                  <a:pt x="0" y="0"/>
                </a:cubicBezTo>
                <a:close/>
              </a:path>
              <a:path w="5136747" h="738664" stroke="0" extrusionOk="0">
                <a:moveTo>
                  <a:pt x="0" y="0"/>
                </a:moveTo>
                <a:cubicBezTo>
                  <a:pt x="236704" y="-15145"/>
                  <a:pt x="282601" y="-12308"/>
                  <a:pt x="539358" y="0"/>
                </a:cubicBezTo>
                <a:cubicBezTo>
                  <a:pt x="796115" y="12308"/>
                  <a:pt x="992746" y="15401"/>
                  <a:pt x="1130084" y="0"/>
                </a:cubicBezTo>
                <a:cubicBezTo>
                  <a:pt x="1267422" y="-15401"/>
                  <a:pt x="1560697" y="25844"/>
                  <a:pt x="1669443" y="0"/>
                </a:cubicBezTo>
                <a:cubicBezTo>
                  <a:pt x="1778189" y="-25844"/>
                  <a:pt x="2081120" y="-6653"/>
                  <a:pt x="2362904" y="0"/>
                </a:cubicBezTo>
                <a:cubicBezTo>
                  <a:pt x="2644688" y="6653"/>
                  <a:pt x="2740039" y="-18293"/>
                  <a:pt x="2850895" y="0"/>
                </a:cubicBezTo>
                <a:cubicBezTo>
                  <a:pt x="2961751" y="18293"/>
                  <a:pt x="3256846" y="-12537"/>
                  <a:pt x="3390253" y="0"/>
                </a:cubicBezTo>
                <a:cubicBezTo>
                  <a:pt x="3523660" y="12537"/>
                  <a:pt x="3739382" y="-172"/>
                  <a:pt x="3929611" y="0"/>
                </a:cubicBezTo>
                <a:cubicBezTo>
                  <a:pt x="4119840" y="172"/>
                  <a:pt x="4631452" y="-20813"/>
                  <a:pt x="5136747" y="0"/>
                </a:cubicBezTo>
                <a:cubicBezTo>
                  <a:pt x="5143457" y="153313"/>
                  <a:pt x="5136647" y="192275"/>
                  <a:pt x="5136747" y="347172"/>
                </a:cubicBezTo>
                <a:cubicBezTo>
                  <a:pt x="5136847" y="502069"/>
                  <a:pt x="5132225" y="640859"/>
                  <a:pt x="5136747" y="738664"/>
                </a:cubicBezTo>
                <a:cubicBezTo>
                  <a:pt x="4933379" y="714650"/>
                  <a:pt x="4832185" y="750949"/>
                  <a:pt x="4648756" y="738664"/>
                </a:cubicBezTo>
                <a:cubicBezTo>
                  <a:pt x="4465327" y="726379"/>
                  <a:pt x="4168462" y="765304"/>
                  <a:pt x="3903928" y="738664"/>
                </a:cubicBezTo>
                <a:cubicBezTo>
                  <a:pt x="3639394" y="712024"/>
                  <a:pt x="3362798" y="715420"/>
                  <a:pt x="3210467" y="738664"/>
                </a:cubicBezTo>
                <a:cubicBezTo>
                  <a:pt x="3058136" y="761908"/>
                  <a:pt x="2807120" y="770765"/>
                  <a:pt x="2517006" y="738664"/>
                </a:cubicBezTo>
                <a:cubicBezTo>
                  <a:pt x="2226892" y="706563"/>
                  <a:pt x="2107112" y="735307"/>
                  <a:pt x="1977648" y="738664"/>
                </a:cubicBezTo>
                <a:cubicBezTo>
                  <a:pt x="1848184" y="742021"/>
                  <a:pt x="1715135" y="717205"/>
                  <a:pt x="1489657" y="738664"/>
                </a:cubicBezTo>
                <a:cubicBezTo>
                  <a:pt x="1264179" y="760123"/>
                  <a:pt x="1061351" y="722280"/>
                  <a:pt x="847563" y="738664"/>
                </a:cubicBezTo>
                <a:cubicBezTo>
                  <a:pt x="633775" y="755048"/>
                  <a:pt x="201317" y="755549"/>
                  <a:pt x="0" y="738664"/>
                </a:cubicBezTo>
                <a:cubicBezTo>
                  <a:pt x="3029" y="606079"/>
                  <a:pt x="13133" y="540167"/>
                  <a:pt x="0" y="376719"/>
                </a:cubicBezTo>
                <a:cubicBezTo>
                  <a:pt x="-13133" y="213272"/>
                  <a:pt x="16896" y="156754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100000">
                <a:srgbClr val="C00000"/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552351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prstClr val="white"/>
                </a:solidFill>
                <a:latin typeface="Aptos" panose="02110004020202020204"/>
              </a:rPr>
              <a:t>Mission Acquisition Program is Back for ISG Deals!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prstClr val="white"/>
                </a:solidFill>
                <a:latin typeface="Aptos" panose="02110004020202020204"/>
              </a:rPr>
              <a:t>Additional 5% for Qualifying End-Users for 12 Months!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(Stackable With the Deal Registration)</a:t>
            </a:r>
          </a:p>
        </p:txBody>
      </p:sp>
    </p:spTree>
    <p:extLst>
      <p:ext uri="{BB962C8B-B14F-4D97-AF65-F5344CB8AC3E}">
        <p14:creationId xmlns:p14="http://schemas.microsoft.com/office/powerpoint/2010/main" val="1061613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7058</TotalTime>
  <Words>248</Words>
  <Application>Microsoft Office PowerPoint</Application>
  <PresentationFormat>Widescreen</PresentationFormat>
  <Paragraphs>64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Tenorite</vt:lpstr>
      <vt:lpstr>Office Theme</vt:lpstr>
      <vt:lpstr>PowerPoint Presentation</vt:lpstr>
    </vt:vector>
  </TitlesOfParts>
  <Company>D&amp;H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Saksaka, Shannon</dc:creator>
  <cp:lastModifiedBy>Saksaka, Shannon</cp:lastModifiedBy>
  <cp:revision>3</cp:revision>
  <dcterms:created xsi:type="dcterms:W3CDTF">2026-05-21T18:00:02Z</dcterms:created>
  <dcterms:modified xsi:type="dcterms:W3CDTF">2026-06-02T15:29:24Z</dcterms:modified>
</cp:coreProperties>
</file>