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84" r:id="rId5"/>
    <p:sldId id="289" r:id="rId6"/>
    <p:sldId id="258" r:id="rId7"/>
    <p:sldId id="261" r:id="rId8"/>
    <p:sldId id="285" r:id="rId9"/>
    <p:sldId id="265" r:id="rId10"/>
    <p:sldId id="262" r:id="rId11"/>
    <p:sldId id="263" r:id="rId12"/>
    <p:sldId id="286" r:id="rId13"/>
    <p:sldId id="275" r:id="rId14"/>
    <p:sldId id="280" r:id="rId15"/>
    <p:sldId id="281" r:id="rId16"/>
    <p:sldId id="259" r:id="rId17"/>
    <p:sldId id="288"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2DD2A-FFEC-F3BA-7F4B-5CC2005E618E}" name="Cohen, Ohad (BOS-JMW)" initials="C(" userId="S::ohad_cohen@jackmorton.com::6fb10ea1-104a-45f7-9a3d-caa43d8fc140" providerId="AD"/>
  <p188:author id="{0621CE80-B38E-5CEF-AB75-819554A19900}" name="Maldonado, Sylvia  (BOS-JMW)" initials="M(" userId="S::sylvia_maldonado@jackmorton.com::7b68aef6-e7c4-4b1a-881b-cb850465e141" providerId="AD"/>
  <p188:author id="{069F1C92-EBF6-6FD4-79AC-A3CBCAFDCDB9}" name="Santos, Hudson (BOS-JMW)" initials="SH(J" userId="S::hudson_santos@jackmorton.com::416c52db-b02f-4688-bbf3-a2c314bc92c4" providerId="AD"/>
  <p188:author id="{89B04EB2-3FAB-0DBF-16F3-34F270054273}" name="Hamilton, Jacqui (BOS-JMW)" initials="H(" userId="S::jacqui_hamilton@jackmorton.com::9ea9dd89-750a-4126-8a3e-a6561372dd56" providerId="AD"/>
  <p188:author id="{530055D3-22A0-30E7-5E9A-3F337ABC4463}" name="Pink, Brian (BOS-JMW)" initials="P(" userId="S::brian_pink@jackmorton.com::4397da2f-bab6-4e72-8f4d-22e9b5d05126" providerId="AD"/>
  <p188:author id="{0E7794D6-FBE8-7A16-F743-97121336E9C6}" name="DeLuca, Zach (BOS-JMW)" initials="D(" userId="S::zach_deluca@jackmorton.com::f36b45a8-e275-4444-bf82-faec00a48e87" providerId="AD"/>
  <p188:author id="{8805ADD7-AD96-336B-A6A1-8BF607B032FA}" name="Raftery, Chrissy (BOS-JMW)" initials="R(" userId="S::chrissy_raftery@jackmorton.com::893515e4-45fd-463a-9448-581bd8821e75" providerId="AD"/>
  <p188:author id="{5939B2EB-5B8C-9C7A-108D-9A99111FD017}" name="Jeff Huxtable" initials="JH" userId="S::jhuxtable@lenovo.com::75139b2d-83f6-493d-886a-013b5a34ce08" providerId="AD"/>
  <p188:author id="{D84F9AEF-E749-0282-948C-7AB89559D58B}" name="Larson, Sara (BOS-JMW)" initials="L(" userId="S::sara_larson@jackmorton.com::0674a905-e5b6-4eb5-b46f-003f3dbb4f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ff Huxtable" initials="JH" lastIdx="11" clrIdx="0">
    <p:extLst>
      <p:ext uri="{19B8F6BF-5375-455C-9EA6-DF929625EA0E}">
        <p15:presenceInfo xmlns:p15="http://schemas.microsoft.com/office/powerpoint/2012/main" userId="S::jhuxtable@Lenovo.com::75139b2d-83f6-493d-886a-013b5a34ce08" providerId="AD"/>
      </p:ext>
    </p:extLst>
  </p:cmAuthor>
  <p:cmAuthor id="2" name="Erin Lore" initials="EL" lastIdx="10" clrIdx="1">
    <p:extLst>
      <p:ext uri="{19B8F6BF-5375-455C-9EA6-DF929625EA0E}">
        <p15:presenceInfo xmlns:p15="http://schemas.microsoft.com/office/powerpoint/2012/main" userId="S::elore@Lenovo.com::dfd5cad5-136f-417c-8b29-65b3f614b0e4" providerId="AD"/>
      </p:ext>
    </p:extLst>
  </p:cmAuthor>
  <p:cmAuthor id="3" name="Manning, Jennifer" initials="MJ" lastIdx="4" clrIdx="2">
    <p:extLst>
      <p:ext uri="{19B8F6BF-5375-455C-9EA6-DF929625EA0E}">
        <p15:presenceInfo xmlns:p15="http://schemas.microsoft.com/office/powerpoint/2012/main" userId="S::jennifer.manning_amd.com#ext#@lenovobeijing.onmicrosoft.com::81066bba-2d66-4e01-9b86-1bf2352e6e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C1E0"/>
    <a:srgbClr val="D9D9D9"/>
    <a:srgbClr val="6F7271"/>
    <a:srgbClr val="468B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82238" autoAdjust="0"/>
  </p:normalViewPr>
  <p:slideViewPr>
    <p:cSldViewPr snapToGrid="0">
      <p:cViewPr varScale="1">
        <p:scale>
          <a:sx n="94" d="100"/>
          <a:sy n="94" d="100"/>
        </p:scale>
        <p:origin x="11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A4F56-F2D9-764A-B1AC-24B9D3433A91}" type="datetimeFigureOut">
              <a:rPr lang="en-US" smtClean="0"/>
              <a:t>7/5/2023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27B48-1179-E045-828A-811B0D1E55CD}" type="slidenum">
              <a:rPr lang="en-US" smtClean="0"/>
              <a:t>‹#›</a:t>
            </a:fld>
            <a:endParaRPr lang="en-US" dirty="0"/>
          </a:p>
        </p:txBody>
      </p:sp>
    </p:spTree>
    <p:extLst>
      <p:ext uri="{BB962C8B-B14F-4D97-AF65-F5344CB8AC3E}">
        <p14:creationId xmlns:p14="http://schemas.microsoft.com/office/powerpoint/2010/main" val="54569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1</a:t>
            </a:fld>
            <a:endParaRPr lang="en-US" dirty="0"/>
          </a:p>
        </p:txBody>
      </p:sp>
    </p:spTree>
    <p:extLst>
      <p:ext uri="{BB962C8B-B14F-4D97-AF65-F5344CB8AC3E}">
        <p14:creationId xmlns:p14="http://schemas.microsoft.com/office/powerpoint/2010/main" val="336332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15</a:t>
            </a:fld>
            <a:endParaRPr lang="en-US" dirty="0"/>
          </a:p>
        </p:txBody>
      </p:sp>
    </p:spTree>
    <p:extLst>
      <p:ext uri="{BB962C8B-B14F-4D97-AF65-F5344CB8AC3E}">
        <p14:creationId xmlns:p14="http://schemas.microsoft.com/office/powerpoint/2010/main" val="342785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3</a:t>
            </a:fld>
            <a:endParaRPr lang="en-US" dirty="0"/>
          </a:p>
        </p:txBody>
      </p:sp>
    </p:spTree>
    <p:extLst>
      <p:ext uri="{BB962C8B-B14F-4D97-AF65-F5344CB8AC3E}">
        <p14:creationId xmlns:p14="http://schemas.microsoft.com/office/powerpoint/2010/main" val="1624421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4</a:t>
            </a:fld>
            <a:endParaRPr lang="en-US" dirty="0"/>
          </a:p>
        </p:txBody>
      </p:sp>
    </p:spTree>
    <p:extLst>
      <p:ext uri="{BB962C8B-B14F-4D97-AF65-F5344CB8AC3E}">
        <p14:creationId xmlns:p14="http://schemas.microsoft.com/office/powerpoint/2010/main" val="338668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7</a:t>
            </a:fld>
            <a:endParaRPr lang="en-US" dirty="0"/>
          </a:p>
        </p:txBody>
      </p:sp>
    </p:spTree>
    <p:extLst>
      <p:ext uri="{BB962C8B-B14F-4D97-AF65-F5344CB8AC3E}">
        <p14:creationId xmlns:p14="http://schemas.microsoft.com/office/powerpoint/2010/main" val="248405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8</a:t>
            </a:fld>
            <a:endParaRPr lang="en-US" dirty="0"/>
          </a:p>
        </p:txBody>
      </p:sp>
    </p:spTree>
    <p:extLst>
      <p:ext uri="{BB962C8B-B14F-4D97-AF65-F5344CB8AC3E}">
        <p14:creationId xmlns:p14="http://schemas.microsoft.com/office/powerpoint/2010/main" val="2642097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9</a:t>
            </a:fld>
            <a:endParaRPr lang="en-US" dirty="0"/>
          </a:p>
        </p:txBody>
      </p:sp>
    </p:spTree>
    <p:extLst>
      <p:ext uri="{BB962C8B-B14F-4D97-AF65-F5344CB8AC3E}">
        <p14:creationId xmlns:p14="http://schemas.microsoft.com/office/powerpoint/2010/main" val="272697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10</a:t>
            </a:fld>
            <a:endParaRPr lang="en-US" dirty="0"/>
          </a:p>
        </p:txBody>
      </p:sp>
    </p:spTree>
    <p:extLst>
      <p:ext uri="{BB962C8B-B14F-4D97-AF65-F5344CB8AC3E}">
        <p14:creationId xmlns:p14="http://schemas.microsoft.com/office/powerpoint/2010/main" val="401043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13</a:t>
            </a:fld>
            <a:endParaRPr lang="en-US" dirty="0"/>
          </a:p>
        </p:txBody>
      </p:sp>
    </p:spTree>
    <p:extLst>
      <p:ext uri="{BB962C8B-B14F-4D97-AF65-F5344CB8AC3E}">
        <p14:creationId xmlns:p14="http://schemas.microsoft.com/office/powerpoint/2010/main" val="3678247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7B48-1179-E045-828A-811B0D1E55CD}" type="slidenum">
              <a:rPr lang="en-US" smtClean="0"/>
              <a:t>14</a:t>
            </a:fld>
            <a:endParaRPr lang="en-US" dirty="0"/>
          </a:p>
        </p:txBody>
      </p:sp>
    </p:spTree>
    <p:extLst>
      <p:ext uri="{BB962C8B-B14F-4D97-AF65-F5344CB8AC3E}">
        <p14:creationId xmlns:p14="http://schemas.microsoft.com/office/powerpoint/2010/main" val="1033638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8B6C-C0B3-CE45-8F05-B641EB00A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35B9AB-A238-1F4B-A7CB-D04D79B97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639015-629D-9646-97A6-C63FD21CB829}"/>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5" name="Footer Placeholder 4">
            <a:extLst>
              <a:ext uri="{FF2B5EF4-FFF2-40B4-BE49-F238E27FC236}">
                <a16:creationId xmlns:a16="http://schemas.microsoft.com/office/drawing/2014/main" id="{CC8CC265-341C-604F-9B89-05056D0D4F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84251E-9F00-2549-B80F-824B21CB278C}"/>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211173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671A-7449-0B47-8727-737C46FF6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F7006-F3AA-5F4E-A96C-ECE5EEBA5B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D8B21-7894-2149-A0AA-105F96D2C918}"/>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5" name="Footer Placeholder 4">
            <a:extLst>
              <a:ext uri="{FF2B5EF4-FFF2-40B4-BE49-F238E27FC236}">
                <a16:creationId xmlns:a16="http://schemas.microsoft.com/office/drawing/2014/main" id="{E06CAA86-B0D5-5444-B848-265048DE6F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5A45ED-819A-9F48-A2F4-FABBA37EFFEA}"/>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176907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DBB83-C559-A04C-BC3C-C26284E57D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A278B4-F48B-934F-B66D-1ED1B08A4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D28DE-4866-5042-921E-F0EA3F2EE98C}"/>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5" name="Footer Placeholder 4">
            <a:extLst>
              <a:ext uri="{FF2B5EF4-FFF2-40B4-BE49-F238E27FC236}">
                <a16:creationId xmlns:a16="http://schemas.microsoft.com/office/drawing/2014/main" id="{604DFD89-0F59-5A41-913F-013C4DAF37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B02A44-0637-0D42-BF8F-A43008783341}"/>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270440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CE30-1102-404F-8BA4-B23F59017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2BF80E-5BC3-9B44-B21A-388788A30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8C15A-5AA5-C741-8991-C7A2359C789C}"/>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5" name="Footer Placeholder 4">
            <a:extLst>
              <a:ext uri="{FF2B5EF4-FFF2-40B4-BE49-F238E27FC236}">
                <a16:creationId xmlns:a16="http://schemas.microsoft.com/office/drawing/2014/main" id="{A47FFF22-90D9-4649-B1B1-A1E66BA84B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95981E-3F14-EB4E-9A78-789AEC2D5945}"/>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81956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E4F2-8D13-1F49-8504-903FE3AF98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09FB58-9438-6E42-9834-2A401B840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1ADC66-61B5-CC4F-A74F-AC381FF926C0}"/>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5" name="Footer Placeholder 4">
            <a:extLst>
              <a:ext uri="{FF2B5EF4-FFF2-40B4-BE49-F238E27FC236}">
                <a16:creationId xmlns:a16="http://schemas.microsoft.com/office/drawing/2014/main" id="{C40E8A4D-8CD9-754D-B2A7-F5C5DA093A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596230-151E-FD44-8EBF-9E721836A189}"/>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97176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3E77-61E7-404D-B501-8A1013BB7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44ADE-EFED-5F49-8F0B-42161E7A96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0BEFE-1E68-C540-9B78-2686D998DD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8C3805-C6EA-9940-9044-30963E47733C}"/>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6" name="Footer Placeholder 5">
            <a:extLst>
              <a:ext uri="{FF2B5EF4-FFF2-40B4-BE49-F238E27FC236}">
                <a16:creationId xmlns:a16="http://schemas.microsoft.com/office/drawing/2014/main" id="{F6C4CBC1-C644-E048-9157-301F060F27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068C6B-B57C-1147-AA05-9B6D91A2A67D}"/>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13730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2A88-A40D-1A42-9547-3053F0FF26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29C090-A265-F449-AC6D-4A9FC37E6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1AF973-ABEA-4E41-872A-5ADEE07878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3B5D0-AB35-CC4A-867E-B4234E4E1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711AAB-6590-AC44-86D1-FE0B589BB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422216-76EF-AD4C-B9B0-14224C34E157}"/>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8" name="Footer Placeholder 7">
            <a:extLst>
              <a:ext uri="{FF2B5EF4-FFF2-40B4-BE49-F238E27FC236}">
                <a16:creationId xmlns:a16="http://schemas.microsoft.com/office/drawing/2014/main" id="{0CBE09EA-5D83-5048-918C-B785D8A397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3C3771-DB77-0D40-AAE3-BA1BA00180CD}"/>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9043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0E3A-8765-ED4C-B8C5-1CDE42ED2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95580D-B418-334E-970A-D4DA51B70DC8}"/>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4" name="Footer Placeholder 3">
            <a:extLst>
              <a:ext uri="{FF2B5EF4-FFF2-40B4-BE49-F238E27FC236}">
                <a16:creationId xmlns:a16="http://schemas.microsoft.com/office/drawing/2014/main" id="{EE193B99-951A-0D49-82E0-C29CD24CF1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6D9926-CB37-F24B-8DE4-4437D4E6912B}"/>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202446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09A26-75A0-DE44-9174-014981512875}"/>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3" name="Footer Placeholder 2">
            <a:extLst>
              <a:ext uri="{FF2B5EF4-FFF2-40B4-BE49-F238E27FC236}">
                <a16:creationId xmlns:a16="http://schemas.microsoft.com/office/drawing/2014/main" id="{1E3FC6C1-F623-6F42-BF8E-F261D1DB60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EBAB3D-E25D-984F-961F-FC5E2EDD45E5}"/>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382380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A414-4E3D-174A-B91F-7C582F02E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35975D-DD03-F148-AB6F-789FCF8A58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97075-8247-5E49-A5D7-5914CDD0E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BB59D-E1FB-374E-9105-9B31625DD49B}"/>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6" name="Footer Placeholder 5">
            <a:extLst>
              <a:ext uri="{FF2B5EF4-FFF2-40B4-BE49-F238E27FC236}">
                <a16:creationId xmlns:a16="http://schemas.microsoft.com/office/drawing/2014/main" id="{63A4B249-B6A3-D040-A4B9-28F4A4DAE5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116BFD-4EB5-5A4E-870C-BE4F0BCD111A}"/>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315614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8649-8CB0-D64B-ADE9-A824EAE01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97F0EC-EC92-8842-A03F-80DA43931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1429E8D-CA93-1243-9498-A381E0871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2A770-57C5-1247-92B7-B8A661794AA3}"/>
              </a:ext>
            </a:extLst>
          </p:cNvPr>
          <p:cNvSpPr>
            <a:spLocks noGrp="1"/>
          </p:cNvSpPr>
          <p:nvPr>
            <p:ph type="dt" sz="half" idx="10"/>
          </p:nvPr>
        </p:nvSpPr>
        <p:spPr/>
        <p:txBody>
          <a:bodyPr/>
          <a:lstStyle/>
          <a:p>
            <a:fld id="{EDCD3435-8FFB-1C43-BBEF-5F9024A54089}" type="datetimeFigureOut">
              <a:rPr lang="en-US" smtClean="0"/>
              <a:t>7/5/2023</a:t>
            </a:fld>
            <a:endParaRPr lang="en-US" dirty="0"/>
          </a:p>
        </p:txBody>
      </p:sp>
      <p:sp>
        <p:nvSpPr>
          <p:cNvPr id="6" name="Footer Placeholder 5">
            <a:extLst>
              <a:ext uri="{FF2B5EF4-FFF2-40B4-BE49-F238E27FC236}">
                <a16:creationId xmlns:a16="http://schemas.microsoft.com/office/drawing/2014/main" id="{76E68B44-8A5E-4840-8981-DFC5CCA573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AD4188-827E-7246-BD0D-1C7091756811}"/>
              </a:ext>
            </a:extLst>
          </p:cNvPr>
          <p:cNvSpPr>
            <a:spLocks noGrp="1"/>
          </p:cNvSpPr>
          <p:nvPr>
            <p:ph type="sldNum" sz="quarter" idx="12"/>
          </p:nvPr>
        </p:nvSpPr>
        <p:spPr/>
        <p:txBody>
          <a:bodyPr/>
          <a:lstStyle/>
          <a:p>
            <a:fld id="{01B1FAF4-DB97-FB48-9CBB-1588CE16B9BD}" type="slidenum">
              <a:rPr lang="en-US" smtClean="0"/>
              <a:t>‹#›</a:t>
            </a:fld>
            <a:endParaRPr lang="en-US" dirty="0"/>
          </a:p>
        </p:txBody>
      </p:sp>
    </p:spTree>
    <p:extLst>
      <p:ext uri="{BB962C8B-B14F-4D97-AF65-F5344CB8AC3E}">
        <p14:creationId xmlns:p14="http://schemas.microsoft.com/office/powerpoint/2010/main" val="222009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DA2C34-C88F-2A4B-A663-68E6A81049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49E014-7401-B045-8EDD-E9BE878CD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0A5F1-9AE1-1545-A0C3-5E89CEB36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D3435-8FFB-1C43-BBEF-5F9024A54089}" type="datetimeFigureOut">
              <a:rPr lang="en-US" smtClean="0"/>
              <a:t>7/5/2023</a:t>
            </a:fld>
            <a:endParaRPr lang="en-US" dirty="0"/>
          </a:p>
        </p:txBody>
      </p:sp>
      <p:sp>
        <p:nvSpPr>
          <p:cNvPr id="5" name="Footer Placeholder 4">
            <a:extLst>
              <a:ext uri="{FF2B5EF4-FFF2-40B4-BE49-F238E27FC236}">
                <a16:creationId xmlns:a16="http://schemas.microsoft.com/office/drawing/2014/main" id="{575BA50D-4293-2444-81CB-29EC5A11F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473EC4A-1E82-8840-85F8-92718353E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1FAF4-DB97-FB48-9CBB-1588CE16B9BD}" type="slidenum">
              <a:rPr lang="en-US" smtClean="0"/>
              <a:t>‹#›</a:t>
            </a:fld>
            <a:endParaRPr lang="en-US" dirty="0"/>
          </a:p>
        </p:txBody>
      </p:sp>
    </p:spTree>
    <p:extLst>
      <p:ext uri="{BB962C8B-B14F-4D97-AF65-F5344CB8AC3E}">
        <p14:creationId xmlns:p14="http://schemas.microsoft.com/office/powerpoint/2010/main" val="244296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hyperlink" Target="https://bit.ly/3oUHOKN" TargetMode="External"/><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hyperlink" Target="https://bit.ly/3yyRYEk" TargetMode="External"/><Relationship Id="rId12" Type="http://schemas.openxmlformats.org/officeDocument/2006/relationships/hyperlink" Target="https://bit.ly/3J2MkiC" TargetMode="External"/><Relationship Id="rId17" Type="http://schemas.openxmlformats.org/officeDocument/2006/relationships/image" Target="../media/image28.svg"/><Relationship Id="rId2" Type="http://schemas.openxmlformats.org/officeDocument/2006/relationships/image" Target="../media/image6.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hyperlink" Target="https://bit.ly/3ytmbo8" TargetMode="External"/><Relationship Id="rId5" Type="http://schemas.openxmlformats.org/officeDocument/2006/relationships/image" Target="../media/image21.png"/><Relationship Id="rId15" Type="http://schemas.microsoft.com/office/2007/relationships/hdphoto" Target="../media/hdphoto3.wdp"/><Relationship Id="rId10" Type="http://schemas.openxmlformats.org/officeDocument/2006/relationships/image" Target="../media/image24.svg"/><Relationship Id="rId19" Type="http://schemas.openxmlformats.org/officeDocument/2006/relationships/hyperlink" Target="https://www.lenovopartnerhub.com/" TargetMode="External"/><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4.png"/><Relationship Id="rId3" Type="http://schemas.openxmlformats.org/officeDocument/2006/relationships/hyperlink" Target="https://bit.ly/3yxCeRR" TargetMode="External"/><Relationship Id="rId7" Type="http://schemas.openxmlformats.org/officeDocument/2006/relationships/image" Target="../media/image22.svg"/><Relationship Id="rId12" Type="http://schemas.openxmlformats.org/officeDocument/2006/relationships/image" Target="../media/image33.svg"/><Relationship Id="rId17" Type="http://schemas.openxmlformats.org/officeDocument/2006/relationships/image" Target="../media/image6.png"/><Relationship Id="rId2" Type="http://schemas.openxmlformats.org/officeDocument/2006/relationships/hyperlink" Target="https://bit.ly/3dRAHN0" TargetMode="External"/><Relationship Id="rId16" Type="http://schemas.openxmlformats.org/officeDocument/2006/relationships/hyperlink" Target="https://www.lenovopartnerhub.com/" TargetMode="Externa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0.svg"/><Relationship Id="rId15" Type="http://schemas.microsoft.com/office/2007/relationships/hdphoto" Target="../media/hdphoto4.wdp"/><Relationship Id="rId10" Type="http://schemas.openxmlformats.org/officeDocument/2006/relationships/hyperlink" Target="https://bit.ly/3pPzEmk" TargetMode="External"/><Relationship Id="rId4" Type="http://schemas.openxmlformats.org/officeDocument/2006/relationships/image" Target="../media/image19.png"/><Relationship Id="rId9" Type="http://schemas.openxmlformats.org/officeDocument/2006/relationships/image" Target="../media/image31.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hyperlink" Target="https://lenovopress.com/lp1160-thinksystem-sr635-server" TargetMode="External"/><Relationship Id="rId13" Type="http://schemas.openxmlformats.org/officeDocument/2006/relationships/hyperlink" Target="https://www.lenovo.com/us/en/p/data-center/servers/racks/thinksystem-sr655/77xx7srsr75" TargetMode="External"/><Relationship Id="rId18" Type="http://schemas.openxmlformats.org/officeDocument/2006/relationships/hyperlink" Target="https://lenovopress.com/lp1269-thinksystem-sr665-server" TargetMode="External"/><Relationship Id="rId3" Type="http://schemas.openxmlformats.org/officeDocument/2006/relationships/image" Target="../media/image6.png"/><Relationship Id="rId21" Type="http://schemas.openxmlformats.org/officeDocument/2006/relationships/image" Target="../media/image37.png"/><Relationship Id="rId7" Type="http://schemas.openxmlformats.org/officeDocument/2006/relationships/hyperlink" Target="https://lenovopress.com/datasheet/ds0099-thinksystem-sr635" TargetMode="External"/><Relationship Id="rId12" Type="http://schemas.openxmlformats.org/officeDocument/2006/relationships/hyperlink" Target="https://lenovopress.com/lp1280-thinksystem-sr645-server" TargetMode="External"/><Relationship Id="rId17" Type="http://schemas.openxmlformats.org/officeDocument/2006/relationships/hyperlink" Target="https://lenovopress.com/datasheet/ds0109-thinksystem-sr665" TargetMode="External"/><Relationship Id="rId2" Type="http://schemas.openxmlformats.org/officeDocument/2006/relationships/notesSlide" Target="../notesSlides/notesSlide8.xml"/><Relationship Id="rId16" Type="http://schemas.openxmlformats.org/officeDocument/2006/relationships/hyperlink" Target="https://www.lenovo.com/us/en/p/data-center/servers/racks/thinksystem-sr665/77xx7sr552s?gclid=EAIaIQobChMI86uX-YLX8wIViYzICh1gRABLEAQYBCABEgIUafD_BwE&amp;gclsrc=aw.ds" TargetMode="External"/><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www.lenovo.com/us/en/p/data-center/servers/racks/thinksystem-sr635/77xx7srsr35" TargetMode="External"/><Relationship Id="rId11" Type="http://schemas.openxmlformats.org/officeDocument/2006/relationships/hyperlink" Target="https://lenovopress.com/datasheet/ds0110-thinksystem-sr645" TargetMode="External"/><Relationship Id="rId5" Type="http://schemas.openxmlformats.org/officeDocument/2006/relationships/image" Target="../media/image8.svg"/><Relationship Id="rId15" Type="http://schemas.openxmlformats.org/officeDocument/2006/relationships/hyperlink" Target="https://lenovopress.com/lp1161-thinksystem-sr655-server" TargetMode="External"/><Relationship Id="rId23" Type="http://schemas.openxmlformats.org/officeDocument/2006/relationships/hyperlink" Target="https://www.lenovopartnerhub.com/" TargetMode="External"/><Relationship Id="rId10" Type="http://schemas.openxmlformats.org/officeDocument/2006/relationships/hyperlink" Target="https://www.lenovo.com/us/en/p/data-center/servers/racks/thinksystem-sr645/77xx7sr352s" TargetMode="External"/><Relationship Id="rId19"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hyperlink" Target="https://captivateprimeeu.adobe.com/app/learner?accountId=2665#/course/205454" TargetMode="External"/><Relationship Id="rId14" Type="http://schemas.openxmlformats.org/officeDocument/2006/relationships/hyperlink" Target="https://lenovopress.com/datasheet/ds0103-thinksystem-sr655" TargetMode="External"/><Relationship Id="rId2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lenovopartnerhub.com/"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lnv.gy/3q0Gp4U"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hyperlink" Target="https://s7d1.scene7.com/is/content/Lenovoassetsprod/Lenovo_ThinkAgileVX_AMD_short_video?refId=669fb3cd-4432-488f-bdd0-58492bb62ca7&#8203;" TargetMode="External"/><Relationship Id="rId3" Type="http://schemas.openxmlformats.org/officeDocument/2006/relationships/image" Target="../media/image13.tiff"/><Relationship Id="rId7" Type="http://schemas.openxmlformats.org/officeDocument/2006/relationships/hyperlink" Target="https://lnv.gy/30yZVgc"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lnv.gy/3E1Kafu"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bit.ly/3oY4pX3"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A85A3E-DF39-9C4F-9F9D-1509139C2AA8}"/>
              </a:ext>
            </a:extLst>
          </p:cNvPr>
          <p:cNvPicPr>
            <a:picLocks noChangeAspect="1"/>
          </p:cNvPicPr>
          <p:nvPr/>
        </p:nvPicPr>
        <p:blipFill>
          <a:blip r:embed="rId3"/>
          <a:stretch>
            <a:fillRect/>
          </a:stretch>
        </p:blipFill>
        <p:spPr>
          <a:xfrm>
            <a:off x="-6626" y="-1"/>
            <a:ext cx="12205250" cy="6857999"/>
          </a:xfrm>
          <a:prstGeom prst="rect">
            <a:avLst/>
          </a:prstGeom>
        </p:spPr>
      </p:pic>
      <p:pic>
        <p:nvPicPr>
          <p:cNvPr id="9" name="Graphic 8">
            <a:extLst>
              <a:ext uri="{FF2B5EF4-FFF2-40B4-BE49-F238E27FC236}">
                <a16:creationId xmlns:a16="http://schemas.microsoft.com/office/drawing/2014/main" id="{23EAA600-CF63-B84F-8317-087FE46FC28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4992" t="25827" r="34603" b="31851"/>
          <a:stretch/>
        </p:blipFill>
        <p:spPr>
          <a:xfrm>
            <a:off x="-6627" y="-1"/>
            <a:ext cx="12198627" cy="6858001"/>
          </a:xfrm>
          <a:prstGeom prst="rect">
            <a:avLst/>
          </a:prstGeom>
        </p:spPr>
      </p:pic>
      <p:pic>
        <p:nvPicPr>
          <p:cNvPr id="7" name="Picture 6">
            <a:extLst>
              <a:ext uri="{FF2B5EF4-FFF2-40B4-BE49-F238E27FC236}">
                <a16:creationId xmlns:a16="http://schemas.microsoft.com/office/drawing/2014/main" id="{5AFA5205-0E34-5444-AA43-4BBC4DEDCE20}"/>
              </a:ext>
            </a:extLst>
          </p:cNvPr>
          <p:cNvPicPr>
            <a:picLocks noChangeAspect="1"/>
          </p:cNvPicPr>
          <p:nvPr/>
        </p:nvPicPr>
        <p:blipFill>
          <a:blip r:embed="rId6"/>
          <a:stretch>
            <a:fillRect/>
          </a:stretch>
        </p:blipFill>
        <p:spPr>
          <a:xfrm>
            <a:off x="11068140" y="738836"/>
            <a:ext cx="1133385" cy="3417066"/>
          </a:xfrm>
          <a:prstGeom prst="rect">
            <a:avLst/>
          </a:prstGeom>
        </p:spPr>
      </p:pic>
      <p:pic>
        <p:nvPicPr>
          <p:cNvPr id="11" name="Picture 10">
            <a:extLst>
              <a:ext uri="{FF2B5EF4-FFF2-40B4-BE49-F238E27FC236}">
                <a16:creationId xmlns:a16="http://schemas.microsoft.com/office/drawing/2014/main" id="{A04C9FA1-075E-1243-A9CE-1A90EB46F936}"/>
              </a:ext>
            </a:extLst>
          </p:cNvPr>
          <p:cNvPicPr>
            <a:picLocks noChangeAspect="1"/>
          </p:cNvPicPr>
          <p:nvPr/>
        </p:nvPicPr>
        <p:blipFill>
          <a:blip r:embed="rId7"/>
          <a:stretch>
            <a:fillRect/>
          </a:stretch>
        </p:blipFill>
        <p:spPr>
          <a:xfrm>
            <a:off x="713748" y="3652373"/>
            <a:ext cx="2833061" cy="672851"/>
          </a:xfrm>
          <a:prstGeom prst="rect">
            <a:avLst/>
          </a:prstGeom>
        </p:spPr>
      </p:pic>
      <p:sp>
        <p:nvSpPr>
          <p:cNvPr id="13" name="TextBox 12">
            <a:extLst>
              <a:ext uri="{FF2B5EF4-FFF2-40B4-BE49-F238E27FC236}">
                <a16:creationId xmlns:a16="http://schemas.microsoft.com/office/drawing/2014/main" id="{11C17131-B541-DB4E-9F02-16982A0E4C1D}"/>
              </a:ext>
            </a:extLst>
          </p:cNvPr>
          <p:cNvSpPr txBox="1"/>
          <p:nvPr/>
        </p:nvSpPr>
        <p:spPr>
          <a:xfrm>
            <a:off x="589447" y="4529090"/>
            <a:ext cx="5506553" cy="1384995"/>
          </a:xfrm>
          <a:prstGeom prst="rect">
            <a:avLst/>
          </a:prstGeom>
          <a:noFill/>
        </p:spPr>
        <p:txBody>
          <a:bodyPr wrap="square" rtlCol="0">
            <a:spAutoFit/>
          </a:bodyPr>
          <a:lstStyle/>
          <a:p>
            <a:pPr>
              <a:lnSpc>
                <a:spcPct val="80000"/>
              </a:lnSpc>
            </a:pPr>
            <a:r>
              <a:rPr lang="en-US" sz="3500" b="1" dirty="0">
                <a:solidFill>
                  <a:schemeClr val="bg1"/>
                </a:solidFill>
                <a:latin typeface="Arial" panose="020B0604020202020204" pitchFamily="34" charset="0"/>
                <a:cs typeface="Arial" panose="020B0604020202020204" pitchFamily="34" charset="0"/>
              </a:rPr>
              <a:t>Lenovo Channel Partner</a:t>
            </a:r>
          </a:p>
          <a:p>
            <a:pPr>
              <a:lnSpc>
                <a:spcPct val="80000"/>
              </a:lnSpc>
            </a:pPr>
            <a:r>
              <a:rPr lang="en-US" sz="3500" b="1" dirty="0">
                <a:solidFill>
                  <a:schemeClr val="bg1"/>
                </a:solidFill>
                <a:latin typeface="Arial" panose="020B0604020202020204" pitchFamily="34" charset="0"/>
                <a:cs typeface="Arial" panose="020B0604020202020204" pitchFamily="34" charset="0"/>
              </a:rPr>
              <a:t>AMD Solutions Demand Generation Playbook</a:t>
            </a:r>
          </a:p>
        </p:txBody>
      </p:sp>
      <p:grpSp>
        <p:nvGrpSpPr>
          <p:cNvPr id="21" name="Group 20">
            <a:extLst>
              <a:ext uri="{FF2B5EF4-FFF2-40B4-BE49-F238E27FC236}">
                <a16:creationId xmlns:a16="http://schemas.microsoft.com/office/drawing/2014/main" id="{9DA7B08A-6ACB-114B-AC9D-795ECE1B720E}"/>
              </a:ext>
            </a:extLst>
          </p:cNvPr>
          <p:cNvGrpSpPr/>
          <p:nvPr/>
        </p:nvGrpSpPr>
        <p:grpSpPr>
          <a:xfrm>
            <a:off x="9971404" y="4999759"/>
            <a:ext cx="1491449" cy="914326"/>
            <a:chOff x="9379126" y="4740115"/>
            <a:chExt cx="1491449" cy="914326"/>
          </a:xfrm>
        </p:grpSpPr>
        <p:sp>
          <p:nvSpPr>
            <p:cNvPr id="16" name="TextBox 15">
              <a:extLst>
                <a:ext uri="{FF2B5EF4-FFF2-40B4-BE49-F238E27FC236}">
                  <a16:creationId xmlns:a16="http://schemas.microsoft.com/office/drawing/2014/main" id="{7AFF49FF-73FD-7E4C-B656-317EE83CB294}"/>
                </a:ext>
              </a:extLst>
            </p:cNvPr>
            <p:cNvSpPr txBox="1"/>
            <p:nvPr/>
          </p:nvSpPr>
          <p:spPr>
            <a:xfrm>
              <a:off x="9379126" y="4740115"/>
              <a:ext cx="781235" cy="313932"/>
            </a:xfrm>
            <a:prstGeom prst="rect">
              <a:avLst/>
            </a:prstGeom>
            <a:noFill/>
          </p:spPr>
          <p:txBody>
            <a:bodyPr wrap="square" rtlCol="0">
              <a:spAutoFit/>
            </a:bodyPr>
            <a:lstStyle/>
            <a:p>
              <a:pPr>
                <a:lnSpc>
                  <a:spcPct val="80000"/>
                </a:lnSpc>
              </a:pPr>
              <a:r>
                <a:rPr lang="en-US" b="1" dirty="0">
                  <a:solidFill>
                    <a:schemeClr val="bg1"/>
                  </a:solidFill>
                  <a:latin typeface="Arial" panose="020B0604020202020204" pitchFamily="34" charset="0"/>
                  <a:cs typeface="Arial" panose="020B0604020202020204" pitchFamily="34" charset="0"/>
                </a:rPr>
                <a:t>V 1.0</a:t>
              </a:r>
            </a:p>
          </p:txBody>
        </p:sp>
        <p:sp>
          <p:nvSpPr>
            <p:cNvPr id="17" name="TextBox 16">
              <a:extLst>
                <a:ext uri="{FF2B5EF4-FFF2-40B4-BE49-F238E27FC236}">
                  <a16:creationId xmlns:a16="http://schemas.microsoft.com/office/drawing/2014/main" id="{9E0718C3-F268-054A-B9BB-79940CB49B38}"/>
                </a:ext>
              </a:extLst>
            </p:cNvPr>
            <p:cNvSpPr txBox="1"/>
            <p:nvPr/>
          </p:nvSpPr>
          <p:spPr>
            <a:xfrm>
              <a:off x="9379126" y="5340509"/>
              <a:ext cx="1491449" cy="313932"/>
            </a:xfrm>
            <a:prstGeom prst="rect">
              <a:avLst/>
            </a:prstGeom>
            <a:noFill/>
          </p:spPr>
          <p:txBody>
            <a:bodyPr wrap="square" lIns="91440" tIns="45720" rIns="91440" bIns="45720" rtlCol="0" anchor="t">
              <a:spAutoFit/>
            </a:bodyPr>
            <a:lstStyle/>
            <a:p>
              <a:pPr>
                <a:lnSpc>
                  <a:spcPct val="80000"/>
                </a:lnSpc>
              </a:pPr>
              <a:r>
                <a:rPr lang="en-US" dirty="0">
                  <a:solidFill>
                    <a:schemeClr val="bg1"/>
                  </a:solidFill>
                  <a:latin typeface="Arial"/>
                  <a:cs typeface="Arial"/>
                </a:rPr>
                <a:t>12/20/2021</a:t>
              </a:r>
              <a:endParaRPr lang="en-US" dirty="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CBA2AC55-E479-374F-B8C4-B37EECC6B8D0}"/>
                </a:ext>
              </a:extLst>
            </p:cNvPr>
            <p:cNvCxnSpPr>
              <a:cxnSpLocks/>
            </p:cNvCxnSpPr>
            <p:nvPr/>
          </p:nvCxnSpPr>
          <p:spPr>
            <a:xfrm>
              <a:off x="9503414" y="5183560"/>
              <a:ext cx="266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0975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7EF1B-C411-F744-B617-7BD901F240D8}"/>
              </a:ext>
            </a:extLst>
          </p:cNvPr>
          <p:cNvPicPr>
            <a:picLocks noChangeAspect="1"/>
          </p:cNvPicPr>
          <p:nvPr/>
        </p:nvPicPr>
        <p:blipFill rotWithShape="1">
          <a:blip r:embed="rId3"/>
          <a:srcRect l="9989" t="31752" r="46328" b="9988"/>
          <a:stretch/>
        </p:blipFill>
        <p:spPr>
          <a:xfrm rot="5400000">
            <a:off x="2667003" y="-2666999"/>
            <a:ext cx="6857998" cy="12192000"/>
          </a:xfrm>
          <a:prstGeom prst="rect">
            <a:avLst/>
          </a:prstGeom>
        </p:spPr>
      </p:pic>
      <p:pic>
        <p:nvPicPr>
          <p:cNvPr id="13" name="Graphic 12">
            <a:extLst>
              <a:ext uri="{FF2B5EF4-FFF2-40B4-BE49-F238E27FC236}">
                <a16:creationId xmlns:a16="http://schemas.microsoft.com/office/drawing/2014/main" id="{9CBFCED2-3A68-254C-B5A5-524E27B2A8F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082" t="20555" r="42012" b="33850"/>
          <a:stretch/>
        </p:blipFill>
        <p:spPr>
          <a:xfrm rot="16200000" flipH="1">
            <a:off x="6042104" y="708104"/>
            <a:ext cx="6857999" cy="5441793"/>
          </a:xfrm>
          <a:prstGeom prst="rect">
            <a:avLst/>
          </a:prstGeom>
        </p:spPr>
      </p:pic>
      <p:sp>
        <p:nvSpPr>
          <p:cNvPr id="8" name="TextBox 7">
            <a:extLst>
              <a:ext uri="{FF2B5EF4-FFF2-40B4-BE49-F238E27FC236}">
                <a16:creationId xmlns:a16="http://schemas.microsoft.com/office/drawing/2014/main" id="{47EAB1BC-758E-4B49-98B2-E105B9ABA970}"/>
              </a:ext>
            </a:extLst>
          </p:cNvPr>
          <p:cNvSpPr txBox="1"/>
          <p:nvPr/>
        </p:nvSpPr>
        <p:spPr>
          <a:xfrm>
            <a:off x="623434" y="1035937"/>
            <a:ext cx="6192233" cy="978729"/>
          </a:xfrm>
          <a:prstGeom prst="rect">
            <a:avLst/>
          </a:prstGeom>
          <a:noFill/>
        </p:spPr>
        <p:txBody>
          <a:bodyPr wrap="square" rtlCol="0">
            <a:spAutoFit/>
          </a:bodyPr>
          <a:lstStyle/>
          <a:p>
            <a:pPr>
              <a:lnSpc>
                <a:spcPct val="80000"/>
              </a:lnSpc>
            </a:pPr>
            <a:r>
              <a:rPr lang="en-US" sz="3600" b="1" dirty="0">
                <a:solidFill>
                  <a:schemeClr val="bg1"/>
                </a:solidFill>
                <a:latin typeface="Arial" panose="020B0604020202020204" pitchFamily="34" charset="0"/>
                <a:cs typeface="Arial" panose="020B0604020202020204" pitchFamily="34" charset="0"/>
              </a:rPr>
              <a:t>Overview of Lenovo </a:t>
            </a:r>
          </a:p>
          <a:p>
            <a:pPr>
              <a:lnSpc>
                <a:spcPct val="80000"/>
              </a:lnSpc>
            </a:pPr>
            <a:r>
              <a:rPr lang="en-US" sz="3600" b="1" dirty="0">
                <a:solidFill>
                  <a:schemeClr val="bg1"/>
                </a:solidFill>
                <a:latin typeface="Arial" panose="020B0604020202020204" pitchFamily="34" charset="0"/>
                <a:cs typeface="Arial" panose="020B0604020202020204" pitchFamily="34" charset="0"/>
              </a:rPr>
              <a:t>and AMD Solutions</a:t>
            </a:r>
          </a:p>
        </p:txBody>
      </p:sp>
      <p:sp>
        <p:nvSpPr>
          <p:cNvPr id="10" name="TextBox 9">
            <a:extLst>
              <a:ext uri="{FF2B5EF4-FFF2-40B4-BE49-F238E27FC236}">
                <a16:creationId xmlns:a16="http://schemas.microsoft.com/office/drawing/2014/main" id="{1DD393BB-B954-6A48-BB33-C5352BD2CE94}"/>
              </a:ext>
            </a:extLst>
          </p:cNvPr>
          <p:cNvSpPr txBox="1"/>
          <p:nvPr/>
        </p:nvSpPr>
        <p:spPr>
          <a:xfrm>
            <a:off x="623436" y="2331936"/>
            <a:ext cx="5616498" cy="2677656"/>
          </a:xfrm>
          <a:prstGeom prst="rect">
            <a:avLst/>
          </a:prstGeom>
          <a:noFill/>
        </p:spPr>
        <p:txBody>
          <a:bodyPr wrap="square" lIns="91440" tIns="45720" rIns="91440" bIns="45720" rtlCol="0" anchor="t">
            <a:spAutoFit/>
          </a:bodyPr>
          <a:lstStyle/>
          <a:p>
            <a:r>
              <a:rPr lang="en-US" sz="1200" dirty="0">
                <a:solidFill>
                  <a:schemeClr val="bg1"/>
                </a:solidFill>
                <a:latin typeface="Arial"/>
                <a:cs typeface="Arial"/>
              </a:rPr>
              <a:t>Lenovo delivers cost-effective, reliable and scalable infrastructure solutions</a:t>
            </a:r>
            <a:br>
              <a:rPr lang="en-US" sz="1200" dirty="0">
                <a:latin typeface="Arial" panose="020B0604020202020204" pitchFamily="34" charset="0"/>
                <a:cs typeface="Arial" panose="020B0604020202020204" pitchFamily="34" charset="0"/>
              </a:rPr>
            </a:br>
            <a:r>
              <a:rPr lang="en-US" sz="1200" dirty="0">
                <a:solidFill>
                  <a:schemeClr val="bg1"/>
                </a:solidFill>
                <a:latin typeface="Arial"/>
                <a:cs typeface="Arial"/>
              </a:rPr>
              <a:t>with industry-leading technology and the world’s best software-defined offerings. </a:t>
            </a: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a:cs typeface="Arial"/>
              </a:rPr>
              <a:t>Together, Lenovo and AMD solve real problems, create new opportunities</a:t>
            </a:r>
            <a:br>
              <a:rPr lang="en-US" sz="1200" dirty="0">
                <a:latin typeface="Arial" panose="020B0604020202020204" pitchFamily="34" charset="0"/>
                <a:cs typeface="Arial" panose="020B0604020202020204" pitchFamily="34" charset="0"/>
              </a:rPr>
            </a:br>
            <a:r>
              <a:rPr lang="en-US" sz="1200" dirty="0">
                <a:solidFill>
                  <a:schemeClr val="bg1"/>
                </a:solidFill>
                <a:latin typeface="Arial"/>
                <a:cs typeface="Arial"/>
              </a:rPr>
              <a:t>and transform the way we live. </a:t>
            </a:r>
          </a:p>
          <a:p>
            <a:endParaRPr lang="en-US" sz="1200" dirty="0">
              <a:solidFill>
                <a:schemeClr val="bg1"/>
              </a:solidFill>
              <a:latin typeface="Arial"/>
              <a:cs typeface="Arial"/>
            </a:endParaRPr>
          </a:p>
          <a:p>
            <a:r>
              <a:rPr lang="en-US" sz="1200" dirty="0">
                <a:solidFill>
                  <a:schemeClr val="bg1"/>
                </a:solidFill>
                <a:latin typeface="Arial"/>
                <a:cs typeface="Arial"/>
              </a:rPr>
              <a:t>That means enabling success with the latest generation AMD EPYC™ processors that are optimized for specific business needs. And it’s Lenovo ThinkAgile and ThinkSystem offerings based on AMD </a:t>
            </a:r>
            <a:r>
              <a:rPr lang="en-US" sz="1200" dirty="0">
                <a:solidFill>
                  <a:schemeClr val="bg1"/>
                </a:solidFill>
                <a:cs typeface="Arial"/>
              </a:rPr>
              <a:t>EPYC™ processors </a:t>
            </a:r>
            <a:r>
              <a:rPr lang="en-US" sz="1200" dirty="0">
                <a:solidFill>
                  <a:schemeClr val="bg1"/>
                </a:solidFill>
                <a:latin typeface="Arial"/>
                <a:cs typeface="Arial"/>
              </a:rPr>
              <a:t>that modernize IT and data workloads. They provide the performance, security and scalability that’s ideal for virtualization (VDI), data analytics, cloud and more. </a:t>
            </a:r>
            <a:endParaRPr lang="en-US" sz="1200" dirty="0">
              <a:solidFill>
                <a:schemeClr val="bg1"/>
              </a:solidFill>
            </a:endParaRP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a:cs typeface="Arial"/>
              </a:rPr>
              <a:t>Lenovo ThinkShield provides enhanced security and Lenovo XClarity systems management for your data center needs.</a:t>
            </a:r>
            <a:endParaRPr lang="en-US" sz="1200" b="1" dirty="0">
              <a:solidFill>
                <a:schemeClr val="bg1"/>
              </a:solidFill>
              <a:latin typeface="Arial"/>
              <a:cs typeface="Arial"/>
            </a:endParaRPr>
          </a:p>
        </p:txBody>
      </p:sp>
      <p:sp>
        <p:nvSpPr>
          <p:cNvPr id="14" name="Slide Number Placeholder 1">
            <a:extLst>
              <a:ext uri="{FF2B5EF4-FFF2-40B4-BE49-F238E27FC236}">
                <a16:creationId xmlns:a16="http://schemas.microsoft.com/office/drawing/2014/main" id="{631831EC-BB8E-B448-8DAB-E8B9D672F0E3}"/>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10</a:t>
            </a:fld>
            <a:endParaRPr lang="en-US" sz="1000" dirty="0">
              <a:solidFill>
                <a:schemeClr val="bg1"/>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4352040E-643D-764E-80CB-1EA06FCE185C}"/>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Tree>
    <p:extLst>
      <p:ext uri="{BB962C8B-B14F-4D97-AF65-F5344CB8AC3E}">
        <p14:creationId xmlns:p14="http://schemas.microsoft.com/office/powerpoint/2010/main" val="173232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7639FD0-BD3B-FE4D-B382-6645CE1FD7DD}"/>
              </a:ext>
            </a:extLst>
          </p:cNvPr>
          <p:cNvPicPr>
            <a:picLocks noChangeAspect="1"/>
          </p:cNvPicPr>
          <p:nvPr/>
        </p:nvPicPr>
        <p:blipFill rotWithShape="1">
          <a:blip r:embed="rId2"/>
          <a:srcRect t="43810" r="43810"/>
          <a:stretch/>
        </p:blipFill>
        <p:spPr>
          <a:xfrm>
            <a:off x="8122721" y="-2"/>
            <a:ext cx="4069279" cy="6858001"/>
          </a:xfrm>
          <a:prstGeom prst="rect">
            <a:avLst/>
          </a:prstGeom>
        </p:spPr>
      </p:pic>
      <p:sp>
        <p:nvSpPr>
          <p:cNvPr id="6" name="TextBox 5">
            <a:extLst>
              <a:ext uri="{FF2B5EF4-FFF2-40B4-BE49-F238E27FC236}">
                <a16:creationId xmlns:a16="http://schemas.microsoft.com/office/drawing/2014/main" id="{6C4BBC5D-DA5E-9B40-9D12-51CADCD81960}"/>
              </a:ext>
            </a:extLst>
          </p:cNvPr>
          <p:cNvSpPr txBox="1"/>
          <p:nvPr/>
        </p:nvSpPr>
        <p:spPr>
          <a:xfrm>
            <a:off x="623434" y="559990"/>
            <a:ext cx="6578353" cy="363176"/>
          </a:xfrm>
          <a:prstGeom prst="rect">
            <a:avLst/>
          </a:prstGeom>
          <a:noFill/>
        </p:spPr>
        <p:txBody>
          <a:bodyPr wrap="square" rtlCol="0">
            <a:spAutoFit/>
          </a:bodyPr>
          <a:lstStyle/>
          <a:p>
            <a:pPr>
              <a:lnSpc>
                <a:spcPct val="80000"/>
              </a:lnSpc>
            </a:pPr>
            <a:r>
              <a:rPr lang="en-US" sz="2200" b="1" dirty="0">
                <a:solidFill>
                  <a:srgbClr val="4AC1E0"/>
                </a:solidFill>
                <a:latin typeface="Arial" panose="020B0604020202020204" pitchFamily="34" charset="0"/>
                <a:cs typeface="Arial" panose="020B0604020202020204" pitchFamily="34" charset="0"/>
              </a:rPr>
              <a:t>ThinkAgile VX (VMware)</a:t>
            </a:r>
          </a:p>
        </p:txBody>
      </p:sp>
      <p:sp>
        <p:nvSpPr>
          <p:cNvPr id="8" name="Slide Number Placeholder 1">
            <a:extLst>
              <a:ext uri="{FF2B5EF4-FFF2-40B4-BE49-F238E27FC236}">
                <a16:creationId xmlns:a16="http://schemas.microsoft.com/office/drawing/2014/main" id="{CB53B6DF-12A9-0B48-AAAF-0FC12EDEFCE0}"/>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11</a:t>
            </a:fld>
            <a:endParaRPr lang="en-US" sz="1000" dirty="0">
              <a:solidFill>
                <a:schemeClr val="bg1"/>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CE5118E8-9826-1B4B-B895-3FBB9A0E890E}"/>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Lenovo AMD Playbook</a:t>
            </a:r>
          </a:p>
        </p:txBody>
      </p:sp>
      <p:sp>
        <p:nvSpPr>
          <p:cNvPr id="13" name="TextBox 12">
            <a:extLst>
              <a:ext uri="{FF2B5EF4-FFF2-40B4-BE49-F238E27FC236}">
                <a16:creationId xmlns:a16="http://schemas.microsoft.com/office/drawing/2014/main" id="{5CB09F3D-086A-B747-81C9-B4798F5094E1}"/>
              </a:ext>
            </a:extLst>
          </p:cNvPr>
          <p:cNvSpPr txBox="1"/>
          <p:nvPr/>
        </p:nvSpPr>
        <p:spPr>
          <a:xfrm>
            <a:off x="623435" y="1242397"/>
            <a:ext cx="5529272" cy="1908215"/>
          </a:xfrm>
          <a:prstGeom prst="rect">
            <a:avLst/>
          </a:prstGeom>
          <a:noFill/>
        </p:spPr>
        <p:txBody>
          <a:bodyPr wrap="square" rtlCol="0">
            <a:spAutoFit/>
          </a:bodyPr>
          <a:lstStyle/>
          <a:p>
            <a:pPr>
              <a:spcAft>
                <a:spcPts val="400"/>
              </a:spcAft>
            </a:pPr>
            <a:r>
              <a:rPr lang="en-US" sz="1200" b="1" dirty="0">
                <a:latin typeface="Arial" panose="020B0604020202020204" pitchFamily="34" charset="0"/>
                <a:cs typeface="Arial" panose="020B0604020202020204" pitchFamily="34" charset="0"/>
              </a:rPr>
              <a:t>Simplify IT and accelerate time-to-value</a:t>
            </a:r>
          </a:p>
          <a:p>
            <a:pPr>
              <a:spcAft>
                <a:spcPts val="400"/>
              </a:spcAft>
            </a:pPr>
            <a:r>
              <a:rPr lang="en-US" sz="1200" dirty="0">
                <a:latin typeface="Arial" panose="020B0604020202020204" pitchFamily="34" charset="0"/>
                <a:cs typeface="Arial" panose="020B0604020202020204" pitchFamily="34" charset="0"/>
              </a:rPr>
              <a:t>Modernize your infrastructure from inflexible, expensive, and difficult to maintain to an environment that provides scalability, high performance, and world-class reliability. Quickly and easily deploy a VMware vSAN™ based hyperconverged solution with Lenovo ThinkAgile VX Series. VX Series allows you to focus on building your business rather than building your infrastructure.</a:t>
            </a:r>
          </a:p>
          <a:p>
            <a:pPr>
              <a:spcAft>
                <a:spcPts val="400"/>
              </a:spcAft>
            </a:pPr>
            <a:endParaRPr lang="en-US" sz="1200" dirty="0">
              <a:latin typeface="Arial" panose="020B0604020202020204" pitchFamily="34" charset="0"/>
              <a:cs typeface="Arial" panose="020B0604020202020204" pitchFamily="34" charset="0"/>
            </a:endParaRPr>
          </a:p>
          <a:p>
            <a:pPr>
              <a:spcAft>
                <a:spcPts val="400"/>
              </a:spcAft>
            </a:pPr>
            <a:r>
              <a:rPr lang="en-US" sz="1200" dirty="0">
                <a:latin typeface="Arial" panose="020B0604020202020204" pitchFamily="34" charset="0"/>
                <a:cs typeface="Arial" panose="020B0604020202020204" pitchFamily="34" charset="0"/>
              </a:rPr>
              <a:t>Learn the different ThinkAgile VX offerings, why the products are important to the customer, and what are the latest innovations for the offerings. </a:t>
            </a:r>
          </a:p>
        </p:txBody>
      </p:sp>
      <p:pic>
        <p:nvPicPr>
          <p:cNvPr id="31" name="Graphic 30">
            <a:extLst>
              <a:ext uri="{FF2B5EF4-FFF2-40B4-BE49-F238E27FC236}">
                <a16:creationId xmlns:a16="http://schemas.microsoft.com/office/drawing/2014/main" id="{508EFEEB-98BE-1944-9716-43F044BC59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184" y="4609742"/>
            <a:ext cx="628013" cy="628013"/>
          </a:xfrm>
          <a:prstGeom prst="rect">
            <a:avLst/>
          </a:prstGeom>
        </p:spPr>
      </p:pic>
      <p:pic>
        <p:nvPicPr>
          <p:cNvPr id="32" name="Graphic 31">
            <a:extLst>
              <a:ext uri="{FF2B5EF4-FFF2-40B4-BE49-F238E27FC236}">
                <a16:creationId xmlns:a16="http://schemas.microsoft.com/office/drawing/2014/main" id="{B6977989-70EB-954E-819A-AA4440994D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184" y="3720473"/>
            <a:ext cx="622086" cy="622086"/>
          </a:xfrm>
          <a:prstGeom prst="rect">
            <a:avLst/>
          </a:prstGeom>
        </p:spPr>
      </p:pic>
      <p:sp>
        <p:nvSpPr>
          <p:cNvPr id="33" name="TextBox 32">
            <a:extLst>
              <a:ext uri="{FF2B5EF4-FFF2-40B4-BE49-F238E27FC236}">
                <a16:creationId xmlns:a16="http://schemas.microsoft.com/office/drawing/2014/main" id="{36424040-1D56-014F-B4BC-A14E498059E7}"/>
              </a:ext>
            </a:extLst>
          </p:cNvPr>
          <p:cNvSpPr txBox="1"/>
          <p:nvPr/>
        </p:nvSpPr>
        <p:spPr>
          <a:xfrm>
            <a:off x="1486245" y="3760374"/>
            <a:ext cx="1453015" cy="482183"/>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latin typeface="Arial" panose="020B0604020202020204" pitchFamily="34" charset="0"/>
                <a:cs typeface="Arial" panose="020B0604020202020204" pitchFamily="34" charset="0"/>
              </a:rPr>
              <a:t>Data Sheet</a:t>
            </a:r>
          </a:p>
          <a:p>
            <a:pPr>
              <a:spcAft>
                <a:spcPts val="400"/>
              </a:spcAft>
            </a:pPr>
            <a:r>
              <a:rPr lang="en-US" sz="1000" u="sng" dirty="0">
                <a:latin typeface="Arial"/>
                <a:cs typeface="Arial"/>
                <a:hlinkClick r:id="rId7">
                  <a:extLst>
                    <a:ext uri="{A12FA001-AC4F-418D-AE19-62706E023703}">
                      <ahyp:hlinkClr xmlns:ahyp="http://schemas.microsoft.com/office/drawing/2018/hyperlinkcolor" val="tx"/>
                    </a:ext>
                  </a:extLst>
                </a:hlinkClick>
              </a:rPr>
              <a:t>https://bit.ly/3yyRYEk</a:t>
            </a:r>
            <a:endParaRPr lang="en-US" sz="1000" u="sng" dirty="0">
              <a:latin typeface="Arial"/>
              <a:cs typeface="Arial"/>
            </a:endParaRPr>
          </a:p>
        </p:txBody>
      </p:sp>
      <p:sp>
        <p:nvSpPr>
          <p:cNvPr id="34" name="TextBox 33">
            <a:extLst>
              <a:ext uri="{FF2B5EF4-FFF2-40B4-BE49-F238E27FC236}">
                <a16:creationId xmlns:a16="http://schemas.microsoft.com/office/drawing/2014/main" id="{86B2B97D-1D30-CA47-8F2B-BF1F8DEA4565}"/>
              </a:ext>
            </a:extLst>
          </p:cNvPr>
          <p:cNvSpPr txBox="1"/>
          <p:nvPr/>
        </p:nvSpPr>
        <p:spPr>
          <a:xfrm>
            <a:off x="1486245" y="4673251"/>
            <a:ext cx="1816035" cy="666849"/>
          </a:xfrm>
          <a:prstGeom prst="rect">
            <a:avLst/>
          </a:prstGeom>
          <a:noFill/>
        </p:spPr>
        <p:txBody>
          <a:bodyPr wrap="square" rtlCol="0">
            <a:spAutoFit/>
          </a:bodyPr>
          <a:lstStyle/>
          <a:p>
            <a:pPr>
              <a:spcAft>
                <a:spcPts val="400"/>
              </a:spcAft>
            </a:pPr>
            <a:r>
              <a:rPr lang="en-US" sz="1200" b="1" dirty="0">
                <a:solidFill>
                  <a:srgbClr val="4AC1E0"/>
                </a:solidFill>
                <a:latin typeface="Arial"/>
                <a:cs typeface="Arial"/>
              </a:rPr>
              <a:t>Products Guide for VX family of products</a:t>
            </a:r>
            <a:endParaRPr lang="en-US" sz="1200" b="1" dirty="0">
              <a:solidFill>
                <a:srgbClr val="4AC1E0"/>
              </a:solidFill>
              <a:latin typeface="Arial" panose="020B0604020202020204" pitchFamily="34" charset="0"/>
              <a:cs typeface="Arial" panose="020B0604020202020204" pitchFamily="34" charset="0"/>
            </a:endParaRPr>
          </a:p>
          <a:p>
            <a:pPr>
              <a:spcAft>
                <a:spcPts val="400"/>
              </a:spcAft>
            </a:pPr>
            <a:r>
              <a:rPr lang="en-US" sz="1000" u="sng"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https://bit.ly/3oUHOKN</a:t>
            </a:r>
            <a:endParaRPr lang="en-US" sz="1000" u="sng" dirty="0">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E7AF436F-2BA1-DA49-86D3-FAE7B72280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18464" y="3720473"/>
            <a:ext cx="622086" cy="622086"/>
          </a:xfrm>
          <a:prstGeom prst="rect">
            <a:avLst/>
          </a:prstGeom>
        </p:spPr>
      </p:pic>
      <p:pic>
        <p:nvPicPr>
          <p:cNvPr id="37" name="Graphic 36">
            <a:extLst>
              <a:ext uri="{FF2B5EF4-FFF2-40B4-BE49-F238E27FC236}">
                <a16:creationId xmlns:a16="http://schemas.microsoft.com/office/drawing/2014/main" id="{338D3834-9D18-904A-A124-BEAA5416D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18464" y="4609742"/>
            <a:ext cx="622086" cy="622086"/>
          </a:xfrm>
          <a:prstGeom prst="rect">
            <a:avLst/>
          </a:prstGeom>
        </p:spPr>
      </p:pic>
      <p:sp>
        <p:nvSpPr>
          <p:cNvPr id="40" name="TextBox 39">
            <a:extLst>
              <a:ext uri="{FF2B5EF4-FFF2-40B4-BE49-F238E27FC236}">
                <a16:creationId xmlns:a16="http://schemas.microsoft.com/office/drawing/2014/main" id="{DD2D6F89-148E-8841-A14C-8722620A07F4}"/>
              </a:ext>
            </a:extLst>
          </p:cNvPr>
          <p:cNvSpPr txBox="1"/>
          <p:nvPr/>
        </p:nvSpPr>
        <p:spPr>
          <a:xfrm>
            <a:off x="4338195" y="3760374"/>
            <a:ext cx="2525045" cy="666849"/>
          </a:xfrm>
          <a:prstGeom prst="rect">
            <a:avLst/>
          </a:prstGeom>
          <a:noFill/>
        </p:spPr>
        <p:txBody>
          <a:bodyPr wrap="square" rtlCol="0">
            <a:spAutoFit/>
          </a:bodyPr>
          <a:lstStyle/>
          <a:p>
            <a:pPr>
              <a:spcAft>
                <a:spcPts val="400"/>
              </a:spcAft>
            </a:pPr>
            <a:r>
              <a:rPr lang="en-US" sz="1200" b="1" dirty="0">
                <a:solidFill>
                  <a:srgbClr val="4AC1E0"/>
                </a:solidFill>
                <a:latin typeface="Arial"/>
                <a:cs typeface="Arial"/>
              </a:rPr>
              <a:t>View our ThinkAgile VX HCI Whiteboard sessions: Technical</a:t>
            </a:r>
          </a:p>
          <a:p>
            <a:pPr>
              <a:spcAft>
                <a:spcPts val="400"/>
              </a:spcAft>
            </a:pPr>
            <a:r>
              <a:rPr lang="en-US" sz="1000" u="sng"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https://bit.ly/3ytmbo8</a:t>
            </a:r>
            <a:endParaRPr lang="en-US" sz="1000" u="sng"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0BFE607C-4557-DB44-9D04-58D8A94F8441}"/>
              </a:ext>
            </a:extLst>
          </p:cNvPr>
          <p:cNvSpPr txBox="1"/>
          <p:nvPr/>
        </p:nvSpPr>
        <p:spPr>
          <a:xfrm>
            <a:off x="4338195" y="4673251"/>
            <a:ext cx="2525045" cy="666849"/>
          </a:xfrm>
          <a:prstGeom prst="rect">
            <a:avLst/>
          </a:prstGeom>
          <a:noFill/>
        </p:spPr>
        <p:txBody>
          <a:bodyPr wrap="square" rtlCol="0">
            <a:spAutoFit/>
          </a:bodyPr>
          <a:lstStyle/>
          <a:p>
            <a:pPr>
              <a:spcAft>
                <a:spcPts val="400"/>
              </a:spcAft>
            </a:pPr>
            <a:r>
              <a:rPr lang="en-US" sz="1200" b="1" dirty="0">
                <a:solidFill>
                  <a:srgbClr val="4AC1E0"/>
                </a:solidFill>
                <a:latin typeface="Arial"/>
                <a:cs typeface="Arial"/>
              </a:rPr>
              <a:t>View our ThinkAgile VX HCI Whiteboard sessions: Business</a:t>
            </a:r>
          </a:p>
          <a:p>
            <a:pPr>
              <a:spcAft>
                <a:spcPts val="400"/>
              </a:spcAft>
            </a:pPr>
            <a:r>
              <a:rPr lang="en-US" sz="1000" u="sng"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https://bit.ly/3J2MkiC</a:t>
            </a:r>
            <a:endParaRPr lang="en-US" sz="1000" u="sng"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239A66DA-04CF-D64D-86B0-5D6EDE3D4430}"/>
              </a:ext>
            </a:extLst>
          </p:cNvPr>
          <p:cNvPicPr>
            <a:picLocks noChangeAspect="1"/>
          </p:cNvPicPr>
          <p:nvPr/>
        </p:nvPicPr>
        <p:blipFill>
          <a:blip r:embed="rId13"/>
          <a:stretch>
            <a:fillRect/>
          </a:stretch>
        </p:blipFill>
        <p:spPr>
          <a:xfrm>
            <a:off x="8297523" y="806791"/>
            <a:ext cx="1514054" cy="575656"/>
          </a:xfrm>
          <a:prstGeom prst="rect">
            <a:avLst/>
          </a:prstGeom>
        </p:spPr>
      </p:pic>
      <p:pic>
        <p:nvPicPr>
          <p:cNvPr id="46" name="Picture 9" descr="Text&#10;&#10;Description automatically generated">
            <a:extLst>
              <a:ext uri="{FF2B5EF4-FFF2-40B4-BE49-F238E27FC236}">
                <a16:creationId xmlns:a16="http://schemas.microsoft.com/office/drawing/2014/main" id="{E0131B81-C793-2946-A0F4-6CCA88A7D3FD}"/>
              </a:ext>
            </a:extLst>
          </p:cNvPr>
          <p:cNvPicPr>
            <a:picLocks noChangeAspect="1"/>
          </p:cNvPicPr>
          <p:nvPr/>
        </p:nvPicPr>
        <p:blipFill>
          <a:blip r:embed="rId14">
            <a:duotone>
              <a:prstClr val="black"/>
              <a:schemeClr val="bg1">
                <a:tint val="45000"/>
                <a:satMod val="400000"/>
              </a:schemeClr>
            </a:duotone>
            <a:extLst>
              <a:ext uri="{BEBA8EAE-BF5A-486C-A8C5-ECC9F3942E4B}">
                <a14:imgProps xmlns:a14="http://schemas.microsoft.com/office/drawing/2010/main">
                  <a14:imgLayer r:embed="rId15">
                    <a14:imgEffect>
                      <a14:brightnessContrast bright="100000" contrast="100000"/>
                    </a14:imgEffect>
                  </a14:imgLayer>
                </a14:imgProps>
              </a:ext>
            </a:extLst>
          </a:blip>
          <a:stretch>
            <a:fillRect/>
          </a:stretch>
        </p:blipFill>
        <p:spPr>
          <a:xfrm>
            <a:off x="9842442" y="881154"/>
            <a:ext cx="771447" cy="376127"/>
          </a:xfrm>
          <a:prstGeom prst="rect">
            <a:avLst/>
          </a:prstGeom>
        </p:spPr>
      </p:pic>
      <p:cxnSp>
        <p:nvCxnSpPr>
          <p:cNvPr id="48" name="Straight Connector 47">
            <a:extLst>
              <a:ext uri="{FF2B5EF4-FFF2-40B4-BE49-F238E27FC236}">
                <a16:creationId xmlns:a16="http://schemas.microsoft.com/office/drawing/2014/main" id="{6BF62B14-4F99-BD4F-8A5F-211863B54FD9}"/>
              </a:ext>
            </a:extLst>
          </p:cNvPr>
          <p:cNvCxnSpPr>
            <a:cxnSpLocks/>
          </p:cNvCxnSpPr>
          <p:nvPr/>
        </p:nvCxnSpPr>
        <p:spPr>
          <a:xfrm>
            <a:off x="9709977" y="806791"/>
            <a:ext cx="0" cy="514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24078E5-A526-8748-BC1E-B3D31BFBA904}"/>
              </a:ext>
            </a:extLst>
          </p:cNvPr>
          <p:cNvCxnSpPr>
            <a:cxnSpLocks/>
          </p:cNvCxnSpPr>
          <p:nvPr/>
        </p:nvCxnSpPr>
        <p:spPr>
          <a:xfrm>
            <a:off x="10734444" y="806791"/>
            <a:ext cx="0" cy="514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 name="Graphic 50">
            <a:extLst>
              <a:ext uri="{FF2B5EF4-FFF2-40B4-BE49-F238E27FC236}">
                <a16:creationId xmlns:a16="http://schemas.microsoft.com/office/drawing/2014/main" id="{72F338E3-9780-B14B-A218-1A88450387F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42078" y="999367"/>
            <a:ext cx="922020" cy="139700"/>
          </a:xfrm>
          <a:prstGeom prst="rect">
            <a:avLst/>
          </a:prstGeom>
        </p:spPr>
      </p:pic>
      <p:pic>
        <p:nvPicPr>
          <p:cNvPr id="54" name="Picture 53">
            <a:extLst>
              <a:ext uri="{FF2B5EF4-FFF2-40B4-BE49-F238E27FC236}">
                <a16:creationId xmlns:a16="http://schemas.microsoft.com/office/drawing/2014/main" id="{148945F7-28DD-E346-84DF-04BBBABEFB6E}"/>
              </a:ext>
            </a:extLst>
          </p:cNvPr>
          <p:cNvPicPr>
            <a:picLocks noChangeAspect="1"/>
          </p:cNvPicPr>
          <p:nvPr/>
        </p:nvPicPr>
        <p:blipFill rotWithShape="1">
          <a:blip r:embed="rId18"/>
          <a:srcRect r="17122"/>
          <a:stretch/>
        </p:blipFill>
        <p:spPr>
          <a:xfrm>
            <a:off x="7201787" y="1988029"/>
            <a:ext cx="4990213" cy="3062771"/>
          </a:xfrm>
          <a:prstGeom prst="rect">
            <a:avLst/>
          </a:prstGeom>
        </p:spPr>
      </p:pic>
      <p:pic>
        <p:nvPicPr>
          <p:cNvPr id="23" name="Picture 22">
            <a:extLst>
              <a:ext uri="{FF2B5EF4-FFF2-40B4-BE49-F238E27FC236}">
                <a16:creationId xmlns:a16="http://schemas.microsoft.com/office/drawing/2014/main" id="{7ACEC71A-9E77-9443-ADA8-B99D9C8D6488}"/>
              </a:ext>
            </a:extLst>
          </p:cNvPr>
          <p:cNvPicPr>
            <a:picLocks noChangeAspect="1"/>
          </p:cNvPicPr>
          <p:nvPr/>
        </p:nvPicPr>
        <p:blipFill rotWithShape="1">
          <a:blip r:embed="rId2"/>
          <a:srcRect l="29410" r="66640"/>
          <a:stretch/>
        </p:blipFill>
        <p:spPr>
          <a:xfrm>
            <a:off x="0" y="0"/>
            <a:ext cx="203200" cy="6858000"/>
          </a:xfrm>
          <a:prstGeom prst="rect">
            <a:avLst/>
          </a:prstGeom>
        </p:spPr>
      </p:pic>
      <p:sp>
        <p:nvSpPr>
          <p:cNvPr id="26" name="TextBox 25">
            <a:extLst>
              <a:ext uri="{FF2B5EF4-FFF2-40B4-BE49-F238E27FC236}">
                <a16:creationId xmlns:a16="http://schemas.microsoft.com/office/drawing/2014/main" id="{C8FE1E2B-80D0-4272-9545-8411304C1F0B}"/>
              </a:ext>
            </a:extLst>
          </p:cNvPr>
          <p:cNvSpPr txBox="1"/>
          <p:nvPr/>
        </p:nvSpPr>
        <p:spPr>
          <a:xfrm>
            <a:off x="8122721" y="5858633"/>
            <a:ext cx="3468182" cy="400110"/>
          </a:xfrm>
          <a:prstGeom prst="rect">
            <a:avLst/>
          </a:prstGeom>
          <a:noFill/>
        </p:spPr>
        <p:txBody>
          <a:bodyPr wrap="square" rtlCol="0">
            <a:spAutoFit/>
          </a:bodyPr>
          <a:lstStyle/>
          <a:p>
            <a:r>
              <a:rPr lang="en-US" sz="1000" dirty="0">
                <a:solidFill>
                  <a:schemeClr val="bg1"/>
                </a:solidFill>
              </a:rPr>
              <a:t>Note: You must be logged into Lenovo Partner Hub </a:t>
            </a:r>
            <a:r>
              <a:rPr lang="en-US" sz="1000" dirty="0">
                <a:solidFill>
                  <a:srgbClr val="4AC1E0"/>
                </a:solidFill>
                <a:hlinkClick r:id="rId19">
                  <a:extLst>
                    <a:ext uri="{A12FA001-AC4F-418D-AE19-62706E023703}">
                      <ahyp:hlinkClr xmlns:ahyp="http://schemas.microsoft.com/office/drawing/2018/hyperlinkcolor" val="tx"/>
                    </a:ext>
                  </a:extLst>
                </a:hlinkClick>
              </a:rPr>
              <a:t>https://www.lenovopartnerhub.com/</a:t>
            </a:r>
            <a:r>
              <a:rPr lang="en-US" sz="1000" dirty="0">
                <a:solidFill>
                  <a:srgbClr val="4AC1E0"/>
                </a:solidFill>
              </a:rPr>
              <a:t> </a:t>
            </a:r>
            <a:r>
              <a:rPr lang="en-US" sz="1000" dirty="0">
                <a:solidFill>
                  <a:schemeClr val="bg1"/>
                </a:solidFill>
              </a:rPr>
              <a:t>to access resources</a:t>
            </a:r>
          </a:p>
        </p:txBody>
      </p:sp>
    </p:spTree>
    <p:extLst>
      <p:ext uri="{BB962C8B-B14F-4D97-AF65-F5344CB8AC3E}">
        <p14:creationId xmlns:p14="http://schemas.microsoft.com/office/powerpoint/2010/main" val="2418088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E9AAE2-1911-D946-BBC0-CAAC43F8677F}"/>
              </a:ext>
            </a:extLst>
          </p:cNvPr>
          <p:cNvSpPr/>
          <p:nvPr/>
        </p:nvSpPr>
        <p:spPr>
          <a:xfrm>
            <a:off x="0" y="3707389"/>
            <a:ext cx="12192000" cy="315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BB92646-BA8C-FD4D-AF34-F52AB1635E9E}"/>
              </a:ext>
            </a:extLst>
          </p:cNvPr>
          <p:cNvSpPr txBox="1"/>
          <p:nvPr/>
        </p:nvSpPr>
        <p:spPr>
          <a:xfrm>
            <a:off x="1463213" y="4423561"/>
            <a:ext cx="3694565" cy="482183"/>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latin typeface="Arial"/>
                <a:cs typeface="Arial"/>
              </a:rPr>
              <a:t>Product Guide</a:t>
            </a:r>
          </a:p>
          <a:p>
            <a:pPr>
              <a:spcAft>
                <a:spcPts val="400"/>
              </a:spcAft>
            </a:pPr>
            <a:r>
              <a:rPr lang="en-US" sz="1000" u="sng" dirty="0">
                <a:latin typeface="Arial"/>
                <a:cs typeface="Arial"/>
                <a:hlinkClick r:id="rId2">
                  <a:extLst>
                    <a:ext uri="{A12FA001-AC4F-418D-AE19-62706E023703}">
                      <ahyp:hlinkClr xmlns:ahyp="http://schemas.microsoft.com/office/drawing/2018/hyperlinkcolor" val="tx"/>
                    </a:ext>
                  </a:extLst>
                </a:hlinkClick>
              </a:rPr>
              <a:t>https://bit.ly/3dRAHN0</a:t>
            </a:r>
            <a:endParaRPr lang="en-US" sz="1000" u="sng" dirty="0">
              <a:latin typeface="Arial"/>
              <a:cs typeface="Arial"/>
            </a:endParaRPr>
          </a:p>
        </p:txBody>
      </p:sp>
      <p:sp>
        <p:nvSpPr>
          <p:cNvPr id="18" name="TextBox 17">
            <a:extLst>
              <a:ext uri="{FF2B5EF4-FFF2-40B4-BE49-F238E27FC236}">
                <a16:creationId xmlns:a16="http://schemas.microsoft.com/office/drawing/2014/main" id="{05A8A976-D2FB-AF43-826D-C6DAB688EBC3}"/>
              </a:ext>
            </a:extLst>
          </p:cNvPr>
          <p:cNvSpPr txBox="1"/>
          <p:nvPr/>
        </p:nvSpPr>
        <p:spPr>
          <a:xfrm>
            <a:off x="1463213" y="5400872"/>
            <a:ext cx="2671501" cy="482183"/>
          </a:xfrm>
          <a:prstGeom prst="rect">
            <a:avLst/>
          </a:prstGeom>
          <a:noFill/>
        </p:spPr>
        <p:txBody>
          <a:bodyPr wrap="square" rtlCol="0">
            <a:spAutoFit/>
          </a:bodyPr>
          <a:lstStyle/>
          <a:p>
            <a:pPr>
              <a:spcAft>
                <a:spcPts val="400"/>
              </a:spcAft>
            </a:pPr>
            <a:r>
              <a:rPr lang="en-US" sz="1200" b="1" dirty="0">
                <a:solidFill>
                  <a:srgbClr val="4AC1E0"/>
                </a:solidFill>
                <a:latin typeface="Arial" panose="020B0604020202020204" pitchFamily="34" charset="0"/>
                <a:cs typeface="Arial" panose="020B0604020202020204" pitchFamily="34" charset="0"/>
              </a:rPr>
              <a:t>Data Sheet ThinkAgile HX series</a:t>
            </a:r>
          </a:p>
          <a:p>
            <a:pPr>
              <a:spcAft>
                <a:spcPts val="400"/>
              </a:spcAft>
            </a:pPr>
            <a:r>
              <a:rPr lang="en-US" sz="10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https://bit.ly/3yxCeRR</a:t>
            </a:r>
            <a:endParaRPr lang="en-US" sz="1000" u="sng" dirty="0">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069866EA-16B3-2C4F-9348-B78ED70B9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891" y="4427591"/>
            <a:ext cx="628013" cy="628013"/>
          </a:xfrm>
          <a:prstGeom prst="rect">
            <a:avLst/>
          </a:prstGeom>
        </p:spPr>
      </p:pic>
      <p:pic>
        <p:nvPicPr>
          <p:cNvPr id="20" name="Graphic 19">
            <a:extLst>
              <a:ext uri="{FF2B5EF4-FFF2-40B4-BE49-F238E27FC236}">
                <a16:creationId xmlns:a16="http://schemas.microsoft.com/office/drawing/2014/main" id="{82B58877-9921-0A45-BF16-3DBAAE2709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818" y="5410829"/>
            <a:ext cx="622086" cy="622086"/>
          </a:xfrm>
          <a:prstGeom prst="rect">
            <a:avLst/>
          </a:prstGeom>
        </p:spPr>
      </p:pic>
      <p:sp>
        <p:nvSpPr>
          <p:cNvPr id="6" name="TextBox 5">
            <a:extLst>
              <a:ext uri="{FF2B5EF4-FFF2-40B4-BE49-F238E27FC236}">
                <a16:creationId xmlns:a16="http://schemas.microsoft.com/office/drawing/2014/main" id="{6C4BBC5D-DA5E-9B40-9D12-51CADCD81960}"/>
              </a:ext>
            </a:extLst>
          </p:cNvPr>
          <p:cNvSpPr txBox="1"/>
          <p:nvPr/>
        </p:nvSpPr>
        <p:spPr>
          <a:xfrm>
            <a:off x="623434" y="559990"/>
            <a:ext cx="6578353" cy="363176"/>
          </a:xfrm>
          <a:prstGeom prst="rect">
            <a:avLst/>
          </a:prstGeom>
          <a:noFill/>
        </p:spPr>
        <p:txBody>
          <a:bodyPr wrap="square" rtlCol="0">
            <a:spAutoFit/>
          </a:bodyPr>
          <a:lstStyle/>
          <a:p>
            <a:pPr>
              <a:lnSpc>
                <a:spcPct val="80000"/>
              </a:lnSpc>
            </a:pPr>
            <a:r>
              <a:rPr lang="en-US" sz="2200" b="1" dirty="0">
                <a:solidFill>
                  <a:srgbClr val="4AC1E0"/>
                </a:solidFill>
                <a:latin typeface="Arial" panose="020B0604020202020204" pitchFamily="34" charset="0"/>
                <a:cs typeface="Arial" panose="020B0604020202020204" pitchFamily="34" charset="0"/>
              </a:rPr>
              <a:t>ThinkAgile HX (Nutanix)</a:t>
            </a:r>
          </a:p>
        </p:txBody>
      </p:sp>
      <p:sp>
        <p:nvSpPr>
          <p:cNvPr id="9" name="Slide Number Placeholder 1">
            <a:extLst>
              <a:ext uri="{FF2B5EF4-FFF2-40B4-BE49-F238E27FC236}">
                <a16:creationId xmlns:a16="http://schemas.microsoft.com/office/drawing/2014/main" id="{CE5118E8-9826-1B4B-B895-3FBB9A0E890E}"/>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Lenovo AMD Playbook</a:t>
            </a:r>
          </a:p>
        </p:txBody>
      </p:sp>
      <p:sp>
        <p:nvSpPr>
          <p:cNvPr id="13" name="TextBox 12">
            <a:extLst>
              <a:ext uri="{FF2B5EF4-FFF2-40B4-BE49-F238E27FC236}">
                <a16:creationId xmlns:a16="http://schemas.microsoft.com/office/drawing/2014/main" id="{5CB09F3D-086A-B747-81C9-B4798F5094E1}"/>
              </a:ext>
            </a:extLst>
          </p:cNvPr>
          <p:cNvSpPr txBox="1"/>
          <p:nvPr/>
        </p:nvSpPr>
        <p:spPr>
          <a:xfrm>
            <a:off x="623436" y="1242397"/>
            <a:ext cx="5904956" cy="1908215"/>
          </a:xfrm>
          <a:prstGeom prst="rect">
            <a:avLst/>
          </a:prstGeom>
          <a:noFill/>
        </p:spPr>
        <p:txBody>
          <a:bodyPr wrap="square" lIns="91440" tIns="45720" rIns="91440" bIns="45720" rtlCol="0" anchor="t">
            <a:spAutoFit/>
          </a:bodyPr>
          <a:lstStyle/>
          <a:p>
            <a:pPr>
              <a:spcAft>
                <a:spcPts val="400"/>
              </a:spcAft>
            </a:pPr>
            <a:r>
              <a:rPr lang="en-US" sz="1200" b="1" dirty="0">
                <a:latin typeface="Arial"/>
                <a:cs typeface="Arial"/>
              </a:rPr>
              <a:t>Any workload, any scale, all the time</a:t>
            </a:r>
          </a:p>
          <a:p>
            <a:pPr>
              <a:spcAft>
                <a:spcPts val="400"/>
              </a:spcAft>
            </a:pPr>
            <a:r>
              <a:rPr lang="en-US" sz="1200" dirty="0">
                <a:latin typeface="Arial"/>
                <a:cs typeface="Arial"/>
              </a:rPr>
              <a:t>Designed for easy deployment and manageability in scale-out clusters, the Lenovo ThinkAgile HX Series combines Nutanix software with Lenovo’s highly reliable and scalable servers. These appliances ship fully integrated, tested, and configured</a:t>
            </a:r>
            <a:br>
              <a:rPr lang="en-US" sz="1200" dirty="0">
                <a:latin typeface="Arial" panose="020B0604020202020204" pitchFamily="34" charset="0"/>
                <a:cs typeface="Arial" panose="020B0604020202020204" pitchFamily="34" charset="0"/>
              </a:rPr>
            </a:br>
            <a:r>
              <a:rPr lang="en-US" sz="1200" dirty="0">
                <a:latin typeface="Arial"/>
                <a:cs typeface="Arial"/>
              </a:rPr>
              <a:t>so that you can dramatically accelerate your time to value and reduce your infrastructure maintenance.</a:t>
            </a:r>
          </a:p>
          <a:p>
            <a:pPr>
              <a:spcAft>
                <a:spcPts val="400"/>
              </a:spcAft>
            </a:pPr>
            <a:endParaRPr lang="en-US" sz="1200" dirty="0">
              <a:latin typeface="Arial" panose="020B0604020202020204" pitchFamily="34" charset="0"/>
              <a:cs typeface="Arial" panose="020B0604020202020204" pitchFamily="34" charset="0"/>
            </a:endParaRPr>
          </a:p>
          <a:p>
            <a:pPr>
              <a:spcAft>
                <a:spcPts val="400"/>
              </a:spcAft>
            </a:pPr>
            <a:r>
              <a:rPr lang="en-US" sz="1200" dirty="0">
                <a:latin typeface="Arial"/>
                <a:cs typeface="Arial"/>
              </a:rPr>
              <a:t>Learn more about the ThinkAgile HX offerings and find out which </a:t>
            </a:r>
            <a:br>
              <a:rPr lang="en-US" sz="1200" dirty="0">
                <a:latin typeface="Arial" panose="020B0604020202020204" pitchFamily="34" charset="0"/>
                <a:cs typeface="Arial" panose="020B0604020202020204" pitchFamily="34" charset="0"/>
              </a:rPr>
            </a:br>
            <a:r>
              <a:rPr lang="en-US" sz="1200" dirty="0">
                <a:latin typeface="Arial"/>
                <a:cs typeface="Arial"/>
              </a:rPr>
              <a:t>is right for your customers' needs and intended workloads. </a:t>
            </a:r>
          </a:p>
        </p:txBody>
      </p:sp>
      <p:pic>
        <p:nvPicPr>
          <p:cNvPr id="2" name="Picture 1">
            <a:extLst>
              <a:ext uri="{FF2B5EF4-FFF2-40B4-BE49-F238E27FC236}">
                <a16:creationId xmlns:a16="http://schemas.microsoft.com/office/drawing/2014/main" id="{C724B052-AEF4-4F41-8D43-32B9A1BD90DA}"/>
              </a:ext>
            </a:extLst>
          </p:cNvPr>
          <p:cNvPicPr>
            <a:picLocks noChangeAspect="1"/>
          </p:cNvPicPr>
          <p:nvPr/>
        </p:nvPicPr>
        <p:blipFill>
          <a:blip r:embed="rId8"/>
          <a:stretch>
            <a:fillRect/>
          </a:stretch>
        </p:blipFill>
        <p:spPr>
          <a:xfrm>
            <a:off x="10410210" y="546890"/>
            <a:ext cx="1485901" cy="182479"/>
          </a:xfrm>
          <a:prstGeom prst="rect">
            <a:avLst/>
          </a:prstGeom>
        </p:spPr>
      </p:pic>
      <p:pic>
        <p:nvPicPr>
          <p:cNvPr id="22" name="Picture 21">
            <a:extLst>
              <a:ext uri="{FF2B5EF4-FFF2-40B4-BE49-F238E27FC236}">
                <a16:creationId xmlns:a16="http://schemas.microsoft.com/office/drawing/2014/main" id="{33CAF0EB-FC54-D048-A95E-725E80AC462D}"/>
              </a:ext>
            </a:extLst>
          </p:cNvPr>
          <p:cNvPicPr>
            <a:picLocks noChangeAspect="1"/>
          </p:cNvPicPr>
          <p:nvPr/>
        </p:nvPicPr>
        <p:blipFill rotWithShape="1">
          <a:blip r:embed="rId9"/>
          <a:srcRect r="24073"/>
          <a:stretch/>
        </p:blipFill>
        <p:spPr>
          <a:xfrm>
            <a:off x="5997556" y="2595248"/>
            <a:ext cx="6194444" cy="1747268"/>
          </a:xfrm>
          <a:prstGeom prst="rect">
            <a:avLst/>
          </a:prstGeom>
        </p:spPr>
      </p:pic>
      <p:pic>
        <p:nvPicPr>
          <p:cNvPr id="23" name="Graphic 22">
            <a:extLst>
              <a:ext uri="{FF2B5EF4-FFF2-40B4-BE49-F238E27FC236}">
                <a16:creationId xmlns:a16="http://schemas.microsoft.com/office/drawing/2014/main" id="{98AB860B-71B5-B14D-8A1F-986B71A93F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1087" y="4433518"/>
            <a:ext cx="622086" cy="622086"/>
          </a:xfrm>
          <a:prstGeom prst="rect">
            <a:avLst/>
          </a:prstGeom>
        </p:spPr>
      </p:pic>
      <p:sp>
        <p:nvSpPr>
          <p:cNvPr id="24" name="TextBox 23">
            <a:extLst>
              <a:ext uri="{FF2B5EF4-FFF2-40B4-BE49-F238E27FC236}">
                <a16:creationId xmlns:a16="http://schemas.microsoft.com/office/drawing/2014/main" id="{45174773-6F43-2E48-8B4B-880712453706}"/>
              </a:ext>
            </a:extLst>
          </p:cNvPr>
          <p:cNvSpPr txBox="1"/>
          <p:nvPr/>
        </p:nvSpPr>
        <p:spPr>
          <a:xfrm>
            <a:off x="6026482" y="4423561"/>
            <a:ext cx="3085882" cy="666849"/>
          </a:xfrm>
          <a:prstGeom prst="rect">
            <a:avLst/>
          </a:prstGeom>
          <a:noFill/>
        </p:spPr>
        <p:txBody>
          <a:bodyPr wrap="square" rtlCol="0">
            <a:spAutoFit/>
          </a:bodyPr>
          <a:lstStyle/>
          <a:p>
            <a:pPr>
              <a:spcAft>
                <a:spcPts val="400"/>
              </a:spcAft>
            </a:pPr>
            <a:r>
              <a:rPr lang="en-US" sz="1200" b="1" dirty="0">
                <a:solidFill>
                  <a:srgbClr val="4AC1E0"/>
                </a:solidFill>
                <a:latin typeface="Arial" panose="020B0604020202020204" pitchFamily="34" charset="0"/>
                <a:cs typeface="Arial" panose="020B0604020202020204" pitchFamily="34" charset="0"/>
              </a:rPr>
              <a:t>Data Sheet ThinkAgile HX Certified Nodes</a:t>
            </a:r>
          </a:p>
          <a:p>
            <a:pPr>
              <a:spcAft>
                <a:spcPts val="400"/>
              </a:spcAft>
            </a:pPr>
            <a:r>
              <a:rPr lang="en-US" sz="1000" u="sng"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https://bit.ly/3pPzEmk</a:t>
            </a:r>
            <a:endParaRPr lang="en-US" sz="1000" u="sng"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6EAA87B-38F9-FE41-8E5D-AAC2E0AA08B2}"/>
              </a:ext>
            </a:extLst>
          </p:cNvPr>
          <p:cNvSpPr txBox="1"/>
          <p:nvPr/>
        </p:nvSpPr>
        <p:spPr>
          <a:xfrm>
            <a:off x="6026482" y="5400872"/>
            <a:ext cx="3085882" cy="482183"/>
          </a:xfrm>
          <a:prstGeom prst="rect">
            <a:avLst/>
          </a:prstGeom>
          <a:noFill/>
        </p:spPr>
        <p:txBody>
          <a:bodyPr wrap="square" rtlCol="0">
            <a:spAutoFit/>
          </a:bodyPr>
          <a:lstStyle/>
          <a:p>
            <a:pPr>
              <a:spcAft>
                <a:spcPts val="400"/>
              </a:spcAft>
            </a:pPr>
            <a:r>
              <a:rPr lang="en-US" sz="1200" b="1" dirty="0">
                <a:solidFill>
                  <a:srgbClr val="4AC1E0"/>
                </a:solidFill>
                <a:latin typeface="Arial" panose="020B0604020202020204" pitchFamily="34" charset="0"/>
                <a:cs typeface="Arial" panose="020B0604020202020204" pitchFamily="34" charset="0"/>
              </a:rPr>
              <a:t>ThinkAgile HX Product page</a:t>
            </a:r>
          </a:p>
          <a:p>
            <a:pPr>
              <a:spcAft>
                <a:spcPts val="400"/>
              </a:spcAft>
            </a:pPr>
            <a:r>
              <a:rPr lang="en-US" sz="1000" u="sng" dirty="0">
                <a:latin typeface="Arial" panose="020B0604020202020204" pitchFamily="34" charset="0"/>
                <a:cs typeface="Arial" panose="020B0604020202020204" pitchFamily="34" charset="0"/>
              </a:rPr>
              <a:t>https://lnv.gy/3qc7cvc</a:t>
            </a:r>
            <a:endParaRPr lang="en-US" sz="1200" b="1" dirty="0">
              <a:solidFill>
                <a:srgbClr val="4AC1E0"/>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0424FE1D-EAC3-B64F-93E3-EAE6551C03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1087" y="5407865"/>
            <a:ext cx="622086" cy="622086"/>
          </a:xfrm>
          <a:prstGeom prst="rect">
            <a:avLst/>
          </a:prstGeom>
        </p:spPr>
      </p:pic>
      <p:pic>
        <p:nvPicPr>
          <p:cNvPr id="28" name="Picture 27">
            <a:extLst>
              <a:ext uri="{FF2B5EF4-FFF2-40B4-BE49-F238E27FC236}">
                <a16:creationId xmlns:a16="http://schemas.microsoft.com/office/drawing/2014/main" id="{9BEDFF3B-A75D-F542-B4F4-488E6E3F6869}"/>
              </a:ext>
            </a:extLst>
          </p:cNvPr>
          <p:cNvPicPr>
            <a:picLocks noChangeAspect="1"/>
          </p:cNvPicPr>
          <p:nvPr/>
        </p:nvPicPr>
        <p:blipFill>
          <a:blip r:embed="rId13"/>
          <a:srcRect/>
          <a:stretch/>
        </p:blipFill>
        <p:spPr>
          <a:xfrm>
            <a:off x="8070973" y="388987"/>
            <a:ext cx="952809" cy="575656"/>
          </a:xfrm>
          <a:prstGeom prst="rect">
            <a:avLst/>
          </a:prstGeom>
        </p:spPr>
      </p:pic>
      <p:pic>
        <p:nvPicPr>
          <p:cNvPr id="29" name="Picture 9" descr="Text&#10;&#10;Description automatically generated">
            <a:extLst>
              <a:ext uri="{FF2B5EF4-FFF2-40B4-BE49-F238E27FC236}">
                <a16:creationId xmlns:a16="http://schemas.microsoft.com/office/drawing/2014/main" id="{E0E9F53C-9EDC-734C-B1DC-66A9261DB1D2}"/>
              </a:ext>
            </a:extLst>
          </p:cNvPr>
          <p:cNvPicPr>
            <a:picLocks noChangeAspect="1"/>
          </p:cNvPicPr>
          <p:nvPr/>
        </p:nvPicPr>
        <p:blipFill>
          <a:blip r:embed="rId14">
            <a:duotone>
              <a:prstClr val="black"/>
              <a:schemeClr val="bg1">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a:off x="9370336" y="463512"/>
            <a:ext cx="701315" cy="341934"/>
          </a:xfrm>
          <a:prstGeom prst="rect">
            <a:avLst/>
          </a:prstGeom>
        </p:spPr>
      </p:pic>
      <p:cxnSp>
        <p:nvCxnSpPr>
          <p:cNvPr id="30" name="Straight Connector 29">
            <a:extLst>
              <a:ext uri="{FF2B5EF4-FFF2-40B4-BE49-F238E27FC236}">
                <a16:creationId xmlns:a16="http://schemas.microsoft.com/office/drawing/2014/main" id="{64E25C65-BA9E-FC4F-9082-7399909AFF6B}"/>
              </a:ext>
            </a:extLst>
          </p:cNvPr>
          <p:cNvCxnSpPr>
            <a:cxnSpLocks/>
          </p:cNvCxnSpPr>
          <p:nvPr/>
        </p:nvCxnSpPr>
        <p:spPr>
          <a:xfrm>
            <a:off x="9202805" y="372053"/>
            <a:ext cx="0" cy="514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174D18-656B-544B-BBEA-229F7704FF17}"/>
              </a:ext>
            </a:extLst>
          </p:cNvPr>
          <p:cNvCxnSpPr>
            <a:cxnSpLocks/>
          </p:cNvCxnSpPr>
          <p:nvPr/>
        </p:nvCxnSpPr>
        <p:spPr>
          <a:xfrm>
            <a:off x="10227272" y="372053"/>
            <a:ext cx="0" cy="514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BACCD55-43EF-1C43-9350-6D2DC25AF107}"/>
              </a:ext>
            </a:extLst>
          </p:cNvPr>
          <p:cNvSpPr txBox="1"/>
          <p:nvPr/>
        </p:nvSpPr>
        <p:spPr>
          <a:xfrm>
            <a:off x="7986602" y="1243362"/>
            <a:ext cx="3519583"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Note: You must be logged into Lenovo Partner Hub </a:t>
            </a:r>
            <a:r>
              <a:rPr lang="en-US" sz="1000" dirty="0">
                <a:solidFill>
                  <a:srgbClr val="4AC1E0"/>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https://www.lenovopartnerhub.com/</a:t>
            </a:r>
            <a:r>
              <a:rPr lang="en-US" sz="1000" dirty="0">
                <a:solidFill>
                  <a:srgbClr val="4AC1E0"/>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to access enablement</a:t>
            </a:r>
          </a:p>
        </p:txBody>
      </p:sp>
      <p:pic>
        <p:nvPicPr>
          <p:cNvPr id="26" name="Picture 25">
            <a:extLst>
              <a:ext uri="{FF2B5EF4-FFF2-40B4-BE49-F238E27FC236}">
                <a16:creationId xmlns:a16="http://schemas.microsoft.com/office/drawing/2014/main" id="{16FE60CA-ED08-FE4B-94EF-4829320C22D0}"/>
              </a:ext>
            </a:extLst>
          </p:cNvPr>
          <p:cNvPicPr>
            <a:picLocks noChangeAspect="1"/>
          </p:cNvPicPr>
          <p:nvPr/>
        </p:nvPicPr>
        <p:blipFill>
          <a:blip r:embed="rId17"/>
          <a:srcRect l="10418" r="10418"/>
          <a:stretch/>
        </p:blipFill>
        <p:spPr>
          <a:xfrm rot="16200000">
            <a:off x="9874249" y="4540249"/>
            <a:ext cx="1727202" cy="2908301"/>
          </a:xfrm>
          <a:prstGeom prst="rtTriangle">
            <a:avLst/>
          </a:prstGeom>
        </p:spPr>
      </p:pic>
      <p:sp>
        <p:nvSpPr>
          <p:cNvPr id="33" name="Slide Number Placeholder 1">
            <a:extLst>
              <a:ext uri="{FF2B5EF4-FFF2-40B4-BE49-F238E27FC236}">
                <a16:creationId xmlns:a16="http://schemas.microsoft.com/office/drawing/2014/main" id="{77A1C7A2-5D01-8244-9397-B0FBAB6008B4}"/>
              </a:ext>
            </a:extLst>
          </p:cNvPr>
          <p:cNvSpPr txBox="1">
            <a:spLocks/>
          </p:cNvSpPr>
          <p:nvPr/>
        </p:nvSpPr>
        <p:spPr>
          <a:xfrm>
            <a:off x="11234903" y="6405024"/>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12</a:t>
            </a:fld>
            <a:endParaRPr lang="en-US" sz="1000" dirty="0">
              <a:solidFill>
                <a:schemeClr val="bg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718FE3BC-8308-8148-992F-0077A32EE903}"/>
              </a:ext>
            </a:extLst>
          </p:cNvPr>
          <p:cNvPicPr>
            <a:picLocks noChangeAspect="1"/>
          </p:cNvPicPr>
          <p:nvPr/>
        </p:nvPicPr>
        <p:blipFill rotWithShape="1">
          <a:blip r:embed="rId17"/>
          <a:srcRect l="29410" r="66640"/>
          <a:stretch/>
        </p:blipFill>
        <p:spPr>
          <a:xfrm>
            <a:off x="0" y="0"/>
            <a:ext cx="203200" cy="6858000"/>
          </a:xfrm>
          <a:prstGeom prst="rect">
            <a:avLst/>
          </a:prstGeom>
        </p:spPr>
      </p:pic>
    </p:spTree>
    <p:extLst>
      <p:ext uri="{BB962C8B-B14F-4D97-AF65-F5344CB8AC3E}">
        <p14:creationId xmlns:p14="http://schemas.microsoft.com/office/powerpoint/2010/main" val="35913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36A2E7-BCC3-1241-8E41-472DB10A08EF}"/>
              </a:ext>
            </a:extLst>
          </p:cNvPr>
          <p:cNvSpPr/>
          <p:nvPr/>
        </p:nvSpPr>
        <p:spPr>
          <a:xfrm>
            <a:off x="5307981" y="3685580"/>
            <a:ext cx="6884020" cy="61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B33F245-9192-FC4B-8A26-03C8A5AAED15}"/>
              </a:ext>
            </a:extLst>
          </p:cNvPr>
          <p:cNvSpPr/>
          <p:nvPr/>
        </p:nvSpPr>
        <p:spPr>
          <a:xfrm>
            <a:off x="5307981" y="2457575"/>
            <a:ext cx="6884020" cy="61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54AA134D-D123-4B48-B9AF-0B41EC266C8E}"/>
              </a:ext>
            </a:extLst>
          </p:cNvPr>
          <p:cNvPicPr>
            <a:picLocks noChangeAspect="1"/>
          </p:cNvPicPr>
          <p:nvPr/>
        </p:nvPicPr>
        <p:blipFill rotWithShape="1">
          <a:blip r:embed="rId3"/>
          <a:srcRect l="9989" t="64008" r="46328" b="9988"/>
          <a:stretch/>
        </p:blipFill>
        <p:spPr>
          <a:xfrm rot="5400000">
            <a:off x="-708100" y="708104"/>
            <a:ext cx="6857998" cy="5441793"/>
          </a:xfrm>
          <a:prstGeom prst="rect">
            <a:avLst/>
          </a:prstGeom>
        </p:spPr>
      </p:pic>
      <p:pic>
        <p:nvPicPr>
          <p:cNvPr id="30" name="Graphic 29">
            <a:extLst>
              <a:ext uri="{FF2B5EF4-FFF2-40B4-BE49-F238E27FC236}">
                <a16:creationId xmlns:a16="http://schemas.microsoft.com/office/drawing/2014/main" id="{49FA708E-1F36-2D48-836B-56C880255AF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082" t="20555" r="42012" b="33850"/>
          <a:stretch/>
        </p:blipFill>
        <p:spPr>
          <a:xfrm rot="5400000">
            <a:off x="-708105" y="708104"/>
            <a:ext cx="6857999" cy="5441793"/>
          </a:xfrm>
          <a:prstGeom prst="rect">
            <a:avLst/>
          </a:prstGeom>
        </p:spPr>
      </p:pic>
      <p:sp>
        <p:nvSpPr>
          <p:cNvPr id="6" name="TextBox 5">
            <a:extLst>
              <a:ext uri="{FF2B5EF4-FFF2-40B4-BE49-F238E27FC236}">
                <a16:creationId xmlns:a16="http://schemas.microsoft.com/office/drawing/2014/main" id="{6C4BBC5D-DA5E-9B40-9D12-51CADCD81960}"/>
              </a:ext>
            </a:extLst>
          </p:cNvPr>
          <p:cNvSpPr txBox="1"/>
          <p:nvPr/>
        </p:nvSpPr>
        <p:spPr>
          <a:xfrm>
            <a:off x="623434" y="559990"/>
            <a:ext cx="6578353" cy="363176"/>
          </a:xfrm>
          <a:prstGeom prst="rect">
            <a:avLst/>
          </a:prstGeom>
          <a:noFill/>
        </p:spPr>
        <p:txBody>
          <a:bodyPr wrap="square" rtlCol="0">
            <a:spAutoFit/>
          </a:bodyPr>
          <a:lstStyle/>
          <a:p>
            <a:pPr>
              <a:lnSpc>
                <a:spcPct val="80000"/>
              </a:lnSpc>
            </a:pPr>
            <a:r>
              <a:rPr lang="en-US" sz="2200" b="1" dirty="0">
                <a:solidFill>
                  <a:schemeClr val="bg1"/>
                </a:solidFill>
                <a:latin typeface="Arial" panose="020B0604020202020204" pitchFamily="34" charset="0"/>
                <a:cs typeface="Arial" panose="020B0604020202020204" pitchFamily="34" charset="0"/>
              </a:rPr>
              <a:t>ThinkSystem</a:t>
            </a:r>
          </a:p>
        </p:txBody>
      </p:sp>
      <p:sp>
        <p:nvSpPr>
          <p:cNvPr id="9" name="Slide Number Placeholder 1">
            <a:extLst>
              <a:ext uri="{FF2B5EF4-FFF2-40B4-BE49-F238E27FC236}">
                <a16:creationId xmlns:a16="http://schemas.microsoft.com/office/drawing/2014/main" id="{CE5118E8-9826-1B4B-B895-3FBB9A0E890E}"/>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
        <p:nvSpPr>
          <p:cNvPr id="13" name="Slide Number Placeholder 1">
            <a:extLst>
              <a:ext uri="{FF2B5EF4-FFF2-40B4-BE49-F238E27FC236}">
                <a16:creationId xmlns:a16="http://schemas.microsoft.com/office/drawing/2014/main" id="{49A84BF3-284E-7941-B2BB-0B4D2ACEB871}"/>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latin typeface="Arial" panose="020B0604020202020204" pitchFamily="34" charset="0"/>
                <a:cs typeface="Arial" panose="020B0604020202020204" pitchFamily="34" charset="0"/>
              </a:rPr>
              <a:pPr algn="r"/>
              <a:t>13</a:t>
            </a:fld>
            <a:endParaRPr lang="en-US" sz="1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B10EFAC-63FE-CB49-9A07-03DEE6943AA1}"/>
              </a:ext>
            </a:extLst>
          </p:cNvPr>
          <p:cNvSpPr txBox="1"/>
          <p:nvPr/>
        </p:nvSpPr>
        <p:spPr>
          <a:xfrm>
            <a:off x="623435" y="1242397"/>
            <a:ext cx="4469032" cy="1985159"/>
          </a:xfrm>
          <a:prstGeom prst="rect">
            <a:avLst/>
          </a:prstGeom>
          <a:noFill/>
        </p:spPr>
        <p:txBody>
          <a:bodyPr wrap="square" lIns="91440" tIns="45720" rIns="91440" bIns="45720" rtlCol="0" anchor="t">
            <a:spAutoFit/>
          </a:bodyPr>
          <a:lstStyle/>
          <a:p>
            <a:pPr>
              <a:spcAft>
                <a:spcPts val="400"/>
              </a:spcAft>
            </a:pPr>
            <a:r>
              <a:rPr lang="en-US" sz="1200" dirty="0">
                <a:solidFill>
                  <a:schemeClr val="bg1"/>
                </a:solidFill>
                <a:latin typeface="Arial"/>
                <a:cs typeface="Arial"/>
              </a:rPr>
              <a:t>From growing small businesses to enterprise workloads, Lenovo servers offer the unmatched value, flexibility and industry-leading efficiency with AMD EPYC™ processors to meet mission-critical demands with legendary quality and reliability. </a:t>
            </a:r>
          </a:p>
          <a:p>
            <a:pPr>
              <a:lnSpc>
                <a:spcPts val="1040"/>
              </a:lnSpc>
              <a:spcAft>
                <a:spcPts val="400"/>
              </a:spcAft>
            </a:pPr>
            <a:endParaRPr lang="en-US" sz="1200" dirty="0">
              <a:solidFill>
                <a:schemeClr val="bg1"/>
              </a:solidFill>
              <a:latin typeface="Arial"/>
              <a:cs typeface="Arial"/>
            </a:endParaRPr>
          </a:p>
          <a:p>
            <a:pPr>
              <a:spcAft>
                <a:spcPts val="400"/>
              </a:spcAft>
            </a:pPr>
            <a:r>
              <a:rPr lang="en-US" sz="1200" dirty="0">
                <a:solidFill>
                  <a:schemeClr val="bg1"/>
                </a:solidFill>
                <a:latin typeface="Arial"/>
                <a:cs typeface="Arial"/>
              </a:rPr>
              <a:t>Learn more about the family portfolio of ThinkSystem AMD Rack Servers and learn how to identify products and features within the ThinkSystem AMD rack server family that fits your specific needs.</a:t>
            </a:r>
            <a:endParaRPr lang="en-US" sz="12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079990B-B588-A149-B52A-0CCE42CD7900}"/>
              </a:ext>
            </a:extLst>
          </p:cNvPr>
          <p:cNvSpPr txBox="1"/>
          <p:nvPr/>
        </p:nvSpPr>
        <p:spPr>
          <a:xfrm>
            <a:off x="7563948" y="2600159"/>
            <a:ext cx="5052331" cy="431208"/>
          </a:xfrm>
          <a:prstGeom prst="rect">
            <a:avLst/>
          </a:prstGeom>
          <a:noFill/>
        </p:spPr>
        <p:txBody>
          <a:bodyPr wrap="square" lIns="91440" tIns="45720" rIns="91440" bIns="45720" rtlCol="0" anchor="t">
            <a:spAutoFit/>
          </a:bodyPr>
          <a:lstStyle/>
          <a:p>
            <a:pPr marR="0" lvl="1">
              <a:lnSpc>
                <a:spcPct val="115000"/>
              </a:lnSpc>
              <a:spcBef>
                <a:spcPts val="0"/>
              </a:spcBef>
              <a:spcAft>
                <a:spcPts val="0"/>
              </a:spcAft>
            </a:pPr>
            <a:r>
              <a:rPr lang="en-US" sz="1000" b="1" dirty="0">
                <a:solidFill>
                  <a:srgbClr val="000000"/>
                </a:solidFill>
                <a:effectLst/>
                <a:latin typeface="Arial"/>
                <a:ea typeface="Yu Mincho"/>
                <a:cs typeface="Arial"/>
              </a:rPr>
              <a:t>ThinkSystem SR635</a:t>
            </a:r>
          </a:p>
          <a:p>
            <a:pPr marL="1143000" marR="0" lvl="2" indent="-228600">
              <a:lnSpc>
                <a:spcPct val="115000"/>
              </a:lnSpc>
              <a:spcBef>
                <a:spcPts val="0"/>
              </a:spcBef>
              <a:spcAft>
                <a:spcPts val="0"/>
              </a:spcAft>
              <a:buFont typeface="Arial" panose="020B0604020202020204" pitchFamily="34" charset="0"/>
              <a:buChar char="•"/>
            </a:pPr>
            <a:r>
              <a:rPr lang="en-US" sz="1000" u="sng" dirty="0">
                <a:solidFill>
                  <a:srgbClr val="000000"/>
                </a:solidFill>
                <a:effectLst/>
                <a:latin typeface="Arial"/>
                <a:ea typeface="Yu Mincho"/>
                <a:cs typeface="Arial"/>
                <a:hlinkClick r:id="rId6">
                  <a:extLst>
                    <a:ext uri="{A12FA001-AC4F-418D-AE19-62706E023703}">
                      <ahyp:hlinkClr xmlns:ahyp="http://schemas.microsoft.com/office/drawing/2018/hyperlinkcolor" val="tx"/>
                    </a:ext>
                  </a:extLst>
                </a:hlinkClick>
              </a:rPr>
              <a:t>Overview</a:t>
            </a:r>
            <a:r>
              <a:rPr lang="en-US" sz="1000" dirty="0">
                <a:solidFill>
                  <a:srgbClr val="000000"/>
                </a:solidFill>
                <a:effectLst/>
                <a:latin typeface="Arial"/>
                <a:ea typeface="Yu Mincho"/>
                <a:cs typeface="Arial"/>
              </a:rPr>
              <a:t> ; </a:t>
            </a:r>
            <a:r>
              <a:rPr lang="en-US" sz="1000" u="sng" dirty="0">
                <a:solidFill>
                  <a:srgbClr val="000000"/>
                </a:solidFill>
                <a:effectLst/>
                <a:latin typeface="Arial"/>
                <a:ea typeface="Yu Mincho"/>
                <a:cs typeface="Arial"/>
                <a:hlinkClick r:id="rId7">
                  <a:extLst>
                    <a:ext uri="{A12FA001-AC4F-418D-AE19-62706E023703}">
                      <ahyp:hlinkClr xmlns:ahyp="http://schemas.microsoft.com/office/drawing/2018/hyperlinkcolor" val="tx"/>
                    </a:ext>
                  </a:extLst>
                </a:hlinkClick>
              </a:rPr>
              <a:t>Datasheet</a:t>
            </a:r>
            <a:r>
              <a:rPr lang="en-US" sz="1000" dirty="0">
                <a:solidFill>
                  <a:srgbClr val="000000"/>
                </a:solidFill>
                <a:effectLst/>
                <a:latin typeface="Arial"/>
                <a:ea typeface="Yu Mincho"/>
                <a:cs typeface="Arial"/>
              </a:rPr>
              <a:t>; </a:t>
            </a:r>
            <a:r>
              <a:rPr lang="en-US" sz="1000" u="sng" dirty="0">
                <a:solidFill>
                  <a:srgbClr val="000000"/>
                </a:solidFill>
                <a:effectLst/>
                <a:latin typeface="Arial"/>
                <a:ea typeface="Yu Mincho"/>
                <a:cs typeface="Arial"/>
                <a:hlinkClick r:id="rId8">
                  <a:extLst>
                    <a:ext uri="{A12FA001-AC4F-418D-AE19-62706E023703}">
                      <ahyp:hlinkClr xmlns:ahyp="http://schemas.microsoft.com/office/drawing/2018/hyperlinkcolor" val="tx"/>
                    </a:ext>
                  </a:extLst>
                </a:hlinkClick>
              </a:rPr>
              <a:t>Product Guide</a:t>
            </a:r>
            <a:endParaRPr lang="en-US" sz="1000" u="sng" dirty="0">
              <a:solidFill>
                <a:srgbClr val="000000"/>
              </a:solidFill>
              <a:effectLst/>
              <a:latin typeface="Arial"/>
              <a:ea typeface="Yu Mincho"/>
              <a:cs typeface="Arial"/>
            </a:endParaRPr>
          </a:p>
        </p:txBody>
      </p:sp>
      <p:sp>
        <p:nvSpPr>
          <p:cNvPr id="19" name="TextBox 18">
            <a:extLst>
              <a:ext uri="{FF2B5EF4-FFF2-40B4-BE49-F238E27FC236}">
                <a16:creationId xmlns:a16="http://schemas.microsoft.com/office/drawing/2014/main" id="{DDB37B84-8C93-D143-98FA-C4EF533C60B7}"/>
              </a:ext>
            </a:extLst>
          </p:cNvPr>
          <p:cNvSpPr txBox="1"/>
          <p:nvPr/>
        </p:nvSpPr>
        <p:spPr>
          <a:xfrm>
            <a:off x="5724231" y="1246721"/>
            <a:ext cx="5744315" cy="882293"/>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cs typeface="Arial"/>
              </a:rPr>
              <a:t>Enablement:</a:t>
            </a:r>
            <a:r>
              <a:rPr lang="en-US" sz="1200" b="1" dirty="0">
                <a:cs typeface="Arial"/>
              </a:rPr>
              <a:t>  </a:t>
            </a:r>
            <a:r>
              <a:rPr lang="en-US" sz="1200" dirty="0">
                <a:cs typeface="Arial"/>
              </a:rPr>
              <a:t>Learn how to identify products and features within the ThinkSystem AMD rack server family, describe unique innovations that this product family uses and recognize when a specific product should be selected.  </a:t>
            </a:r>
            <a:r>
              <a:rPr lang="en-US" sz="1200" b="1" u="sng" dirty="0">
                <a:solidFill>
                  <a:srgbClr val="4AC1E0"/>
                </a:solidFill>
                <a:latin typeface="Arial"/>
                <a:ea typeface="Yu Mincho"/>
                <a:cs typeface="Arial"/>
                <a:hlinkClick r:id="rId9">
                  <a:extLst>
                    <a:ext uri="{A12FA001-AC4F-418D-AE19-62706E023703}">
                      <ahyp:hlinkClr xmlns:ahyp="http://schemas.microsoft.com/office/drawing/2018/hyperlinkcolor" val="tx"/>
                    </a:ext>
                  </a:extLst>
                </a:hlinkClick>
              </a:rPr>
              <a:t>Course Link</a:t>
            </a:r>
            <a:endParaRPr lang="en-US" sz="1200" b="1" dirty="0">
              <a:solidFill>
                <a:srgbClr val="4AC1E0"/>
              </a:solidFill>
              <a:latin typeface="Arial"/>
              <a:ea typeface="Yu Mincho"/>
              <a:cs typeface="Arial"/>
            </a:endParaRPr>
          </a:p>
          <a:p>
            <a:pPr>
              <a:spcAft>
                <a:spcPts val="400"/>
              </a:spcAft>
            </a:pPr>
            <a:endParaRPr lang="en-US" sz="1200" dirty="0">
              <a:solidFill>
                <a:schemeClr val="bg1"/>
              </a:solidFill>
              <a:latin typeface="Arial"/>
              <a:cs typeface="Arial"/>
            </a:endParaRPr>
          </a:p>
        </p:txBody>
      </p:sp>
      <p:sp>
        <p:nvSpPr>
          <p:cNvPr id="21" name="TextBox 20">
            <a:extLst>
              <a:ext uri="{FF2B5EF4-FFF2-40B4-BE49-F238E27FC236}">
                <a16:creationId xmlns:a16="http://schemas.microsoft.com/office/drawing/2014/main" id="{8FFD1C04-8E83-D74F-805B-AD0F843AC8AE}"/>
              </a:ext>
            </a:extLst>
          </p:cNvPr>
          <p:cNvSpPr txBox="1"/>
          <p:nvPr/>
        </p:nvSpPr>
        <p:spPr>
          <a:xfrm>
            <a:off x="7563948" y="3161080"/>
            <a:ext cx="5052331" cy="431208"/>
          </a:xfrm>
          <a:prstGeom prst="rect">
            <a:avLst/>
          </a:prstGeom>
          <a:noFill/>
        </p:spPr>
        <p:txBody>
          <a:bodyPr wrap="square" lIns="91440" tIns="45720" rIns="91440" bIns="45720" rtlCol="0" anchor="t">
            <a:spAutoFit/>
          </a:bodyPr>
          <a:lstStyle/>
          <a:p>
            <a:pPr marR="0" lvl="1">
              <a:lnSpc>
                <a:spcPct val="115000"/>
              </a:lnSpc>
              <a:spcBef>
                <a:spcPts val="0"/>
              </a:spcBef>
              <a:spcAft>
                <a:spcPts val="0"/>
              </a:spcAft>
            </a:pPr>
            <a:r>
              <a:rPr lang="en-US" sz="1000" b="1" dirty="0">
                <a:latin typeface="Arial"/>
                <a:ea typeface="Yu Mincho"/>
                <a:cs typeface="Arial"/>
              </a:rPr>
              <a:t>ThinkSystem SR645</a:t>
            </a:r>
          </a:p>
          <a:p>
            <a:pPr marL="1143000" marR="0" lvl="2" indent="-228600">
              <a:lnSpc>
                <a:spcPct val="115000"/>
              </a:lnSpc>
              <a:spcBef>
                <a:spcPts val="0"/>
              </a:spcBef>
              <a:spcAft>
                <a:spcPts val="0"/>
              </a:spcAft>
              <a:buFont typeface="Arial" panose="020B0604020202020204" pitchFamily="34" charset="0"/>
              <a:buChar char="•"/>
            </a:pPr>
            <a:r>
              <a:rPr lang="en-US" sz="1000" u="sng" dirty="0">
                <a:latin typeface="Arial"/>
                <a:ea typeface="Yu Mincho"/>
                <a:cs typeface="Arial"/>
                <a:hlinkClick r:id="rId10">
                  <a:extLst>
                    <a:ext uri="{A12FA001-AC4F-418D-AE19-62706E023703}">
                      <ahyp:hlinkClr xmlns:ahyp="http://schemas.microsoft.com/office/drawing/2018/hyperlinkcolor" val="tx"/>
                    </a:ext>
                  </a:extLst>
                </a:hlinkClick>
              </a:rPr>
              <a:t>Overview</a:t>
            </a:r>
            <a:r>
              <a:rPr lang="en-US" sz="1000" dirty="0">
                <a:latin typeface="Arial"/>
                <a:ea typeface="Yu Mincho"/>
                <a:cs typeface="Arial"/>
              </a:rPr>
              <a:t>; </a:t>
            </a:r>
            <a:r>
              <a:rPr lang="en-US" sz="1000" u="sng" dirty="0">
                <a:latin typeface="Arial"/>
                <a:ea typeface="Yu Mincho"/>
                <a:cs typeface="Arial"/>
                <a:hlinkClick r:id="rId11">
                  <a:extLst>
                    <a:ext uri="{A12FA001-AC4F-418D-AE19-62706E023703}">
                      <ahyp:hlinkClr xmlns:ahyp="http://schemas.microsoft.com/office/drawing/2018/hyperlinkcolor" val="tx"/>
                    </a:ext>
                  </a:extLst>
                </a:hlinkClick>
              </a:rPr>
              <a:t>Datasheet</a:t>
            </a:r>
            <a:r>
              <a:rPr lang="en-US" sz="1000" dirty="0">
                <a:latin typeface="Arial"/>
                <a:ea typeface="Yu Mincho"/>
                <a:cs typeface="Arial"/>
              </a:rPr>
              <a:t>; </a:t>
            </a:r>
            <a:r>
              <a:rPr lang="en-US" sz="1000" u="sng" dirty="0">
                <a:latin typeface="Arial"/>
                <a:ea typeface="Yu Mincho"/>
                <a:cs typeface="Arial"/>
                <a:hlinkClick r:id="rId12">
                  <a:extLst>
                    <a:ext uri="{A12FA001-AC4F-418D-AE19-62706E023703}">
                      <ahyp:hlinkClr xmlns:ahyp="http://schemas.microsoft.com/office/drawing/2018/hyperlinkcolor" val="tx"/>
                    </a:ext>
                  </a:extLst>
                </a:hlinkClick>
              </a:rPr>
              <a:t>Product Guide</a:t>
            </a:r>
            <a:endParaRPr lang="en-US" sz="1000" dirty="0">
              <a:latin typeface="Arial"/>
              <a:ea typeface="Yu Mincho"/>
              <a:cs typeface="Arial"/>
            </a:endParaRPr>
          </a:p>
        </p:txBody>
      </p:sp>
      <p:sp>
        <p:nvSpPr>
          <p:cNvPr id="22" name="TextBox 21">
            <a:extLst>
              <a:ext uri="{FF2B5EF4-FFF2-40B4-BE49-F238E27FC236}">
                <a16:creationId xmlns:a16="http://schemas.microsoft.com/office/drawing/2014/main" id="{F1E7BD39-7B9F-1F40-8383-7B759C7E049B}"/>
              </a:ext>
            </a:extLst>
          </p:cNvPr>
          <p:cNvSpPr txBox="1"/>
          <p:nvPr/>
        </p:nvSpPr>
        <p:spPr>
          <a:xfrm>
            <a:off x="7563948" y="3770526"/>
            <a:ext cx="5052331" cy="431208"/>
          </a:xfrm>
          <a:prstGeom prst="rect">
            <a:avLst/>
          </a:prstGeom>
          <a:noFill/>
        </p:spPr>
        <p:txBody>
          <a:bodyPr wrap="square" rtlCol="0">
            <a:spAutoFit/>
          </a:bodyPr>
          <a:lstStyle/>
          <a:p>
            <a:pPr marR="0" lvl="1">
              <a:lnSpc>
                <a:spcPct val="115000"/>
              </a:lnSpc>
              <a:spcBef>
                <a:spcPts val="0"/>
              </a:spcBef>
              <a:spcAft>
                <a:spcPts val="0"/>
              </a:spcAft>
            </a:pPr>
            <a:r>
              <a:rPr lang="en-US" sz="1000" b="1" dirty="0">
                <a:latin typeface="Arial" panose="020B0604020202020204" pitchFamily="34" charset="0"/>
                <a:ea typeface="Yu Mincho" panose="02020400000000000000" pitchFamily="18" charset="-128"/>
                <a:cs typeface="Arial" panose="020B0604020202020204" pitchFamily="34" charset="0"/>
              </a:rPr>
              <a:t>ThinkSystem SR655</a:t>
            </a:r>
          </a:p>
          <a:p>
            <a:pPr marL="1143000" marR="0" lvl="2" indent="-228600">
              <a:lnSpc>
                <a:spcPct val="115000"/>
              </a:lnSpc>
              <a:spcBef>
                <a:spcPts val="0"/>
              </a:spcBef>
              <a:spcAft>
                <a:spcPts val="0"/>
              </a:spcAft>
              <a:buFont typeface="Arial" panose="020B0604020202020204" pitchFamily="34" charset="0"/>
              <a:buChar char="•"/>
            </a:pPr>
            <a:r>
              <a:rPr lang="en-US" sz="1000" u="sng" dirty="0">
                <a:latin typeface="Arial" panose="020B0604020202020204" pitchFamily="34" charset="0"/>
                <a:ea typeface="Yu Mincho" panose="02020400000000000000" pitchFamily="18" charset="-128"/>
                <a:cs typeface="Arial" panose="020B0604020202020204" pitchFamily="34" charset="0"/>
                <a:hlinkClick r:id="rId13">
                  <a:extLst>
                    <a:ext uri="{A12FA001-AC4F-418D-AE19-62706E023703}">
                      <ahyp:hlinkClr xmlns:ahyp="http://schemas.microsoft.com/office/drawing/2018/hyperlinkcolor" val="tx"/>
                    </a:ext>
                  </a:extLst>
                </a:hlinkClick>
              </a:rPr>
              <a:t>Overview</a:t>
            </a:r>
            <a:r>
              <a:rPr lang="en-US" sz="1000" dirty="0">
                <a:latin typeface="Arial" panose="020B0604020202020204" pitchFamily="34" charset="0"/>
                <a:ea typeface="Yu Mincho" panose="02020400000000000000" pitchFamily="18" charset="-128"/>
                <a:cs typeface="Arial" panose="020B0604020202020204" pitchFamily="34" charset="0"/>
              </a:rPr>
              <a:t>; </a:t>
            </a:r>
            <a:r>
              <a:rPr lang="en-US" sz="1000" u="sng" dirty="0">
                <a:latin typeface="Arial" panose="020B0604020202020204" pitchFamily="34" charset="0"/>
                <a:ea typeface="Yu Mincho" panose="02020400000000000000" pitchFamily="18" charset="-128"/>
                <a:cs typeface="Arial" panose="020B0604020202020204" pitchFamily="34" charset="0"/>
                <a:hlinkClick r:id="rId14">
                  <a:extLst>
                    <a:ext uri="{A12FA001-AC4F-418D-AE19-62706E023703}">
                      <ahyp:hlinkClr xmlns:ahyp="http://schemas.microsoft.com/office/drawing/2018/hyperlinkcolor" val="tx"/>
                    </a:ext>
                  </a:extLst>
                </a:hlinkClick>
              </a:rPr>
              <a:t>Datasheet</a:t>
            </a:r>
            <a:r>
              <a:rPr lang="en-US" sz="1000" dirty="0">
                <a:latin typeface="Arial" panose="020B0604020202020204" pitchFamily="34" charset="0"/>
                <a:ea typeface="Yu Mincho" panose="02020400000000000000" pitchFamily="18" charset="-128"/>
                <a:cs typeface="Arial" panose="020B0604020202020204" pitchFamily="34" charset="0"/>
              </a:rPr>
              <a:t>; </a:t>
            </a:r>
            <a:r>
              <a:rPr lang="en-US" sz="1000" u="sng" dirty="0">
                <a:latin typeface="Arial" panose="020B0604020202020204" pitchFamily="34" charset="0"/>
                <a:ea typeface="Yu Mincho" panose="02020400000000000000" pitchFamily="18" charset="-128"/>
                <a:cs typeface="Arial" panose="020B0604020202020204" pitchFamily="34" charset="0"/>
                <a:hlinkClick r:id="rId15">
                  <a:extLst>
                    <a:ext uri="{A12FA001-AC4F-418D-AE19-62706E023703}">
                      <ahyp:hlinkClr xmlns:ahyp="http://schemas.microsoft.com/office/drawing/2018/hyperlinkcolor" val="tx"/>
                    </a:ext>
                  </a:extLst>
                </a:hlinkClick>
              </a:rPr>
              <a:t>Product Guide</a:t>
            </a:r>
            <a:endParaRPr lang="en-US" sz="1000" dirty="0">
              <a:latin typeface="Arial" panose="020B0604020202020204" pitchFamily="34" charset="0"/>
              <a:ea typeface="Yu Mincho" panose="02020400000000000000" pitchFamily="18" charset="-128"/>
              <a:cs typeface="Arial" panose="020B0604020202020204" pitchFamily="34" charset="0"/>
            </a:endParaRPr>
          </a:p>
        </p:txBody>
      </p:sp>
      <p:sp>
        <p:nvSpPr>
          <p:cNvPr id="23" name="TextBox 22">
            <a:extLst>
              <a:ext uri="{FF2B5EF4-FFF2-40B4-BE49-F238E27FC236}">
                <a16:creationId xmlns:a16="http://schemas.microsoft.com/office/drawing/2014/main" id="{C8C00387-F1DD-F14B-AA0A-B8014D6DB86B}"/>
              </a:ext>
            </a:extLst>
          </p:cNvPr>
          <p:cNvSpPr txBox="1"/>
          <p:nvPr/>
        </p:nvSpPr>
        <p:spPr>
          <a:xfrm>
            <a:off x="7563948" y="4374634"/>
            <a:ext cx="5052331" cy="431208"/>
          </a:xfrm>
          <a:prstGeom prst="rect">
            <a:avLst/>
          </a:prstGeom>
          <a:noFill/>
        </p:spPr>
        <p:txBody>
          <a:bodyPr wrap="square" rtlCol="0">
            <a:spAutoFit/>
          </a:bodyPr>
          <a:lstStyle/>
          <a:p>
            <a:pPr marR="0" lvl="1">
              <a:lnSpc>
                <a:spcPct val="115000"/>
              </a:lnSpc>
              <a:spcBef>
                <a:spcPts val="0"/>
              </a:spcBef>
              <a:spcAft>
                <a:spcPts val="0"/>
              </a:spcAft>
            </a:pPr>
            <a:r>
              <a:rPr lang="en-US" sz="1000" b="1" dirty="0">
                <a:latin typeface="Arial" panose="020B0604020202020204" pitchFamily="34" charset="0"/>
                <a:ea typeface="Yu Mincho" panose="02020400000000000000" pitchFamily="18" charset="-128"/>
                <a:cs typeface="Arial" panose="020B0604020202020204" pitchFamily="34" charset="0"/>
              </a:rPr>
              <a:t>ThinkSystem SR665</a:t>
            </a:r>
          </a:p>
          <a:p>
            <a:pPr marL="1143000" marR="0" lvl="2" indent="-228600">
              <a:lnSpc>
                <a:spcPct val="115000"/>
              </a:lnSpc>
              <a:spcBef>
                <a:spcPts val="0"/>
              </a:spcBef>
              <a:spcAft>
                <a:spcPts val="0"/>
              </a:spcAft>
              <a:buFont typeface="Arial" panose="020B0604020202020204" pitchFamily="34" charset="0"/>
              <a:buChar char="•"/>
            </a:pPr>
            <a:r>
              <a:rPr lang="en-US" sz="1000" u="sng" dirty="0">
                <a:latin typeface="Arial" panose="020B0604020202020204" pitchFamily="34" charset="0"/>
                <a:ea typeface="Yu Mincho" panose="02020400000000000000" pitchFamily="18" charset="-128"/>
                <a:cs typeface="Arial" panose="020B0604020202020204" pitchFamily="34" charset="0"/>
                <a:hlinkClick r:id="rId16">
                  <a:extLst>
                    <a:ext uri="{A12FA001-AC4F-418D-AE19-62706E023703}">
                      <ahyp:hlinkClr xmlns:ahyp="http://schemas.microsoft.com/office/drawing/2018/hyperlinkcolor" val="tx"/>
                    </a:ext>
                  </a:extLst>
                </a:hlinkClick>
              </a:rPr>
              <a:t>Overview</a:t>
            </a:r>
            <a:r>
              <a:rPr lang="en-US" sz="1000" dirty="0">
                <a:latin typeface="Arial" panose="020B0604020202020204" pitchFamily="34" charset="0"/>
                <a:ea typeface="Yu Mincho" panose="02020400000000000000" pitchFamily="18" charset="-128"/>
                <a:cs typeface="Arial" panose="020B0604020202020204" pitchFamily="34" charset="0"/>
              </a:rPr>
              <a:t>; </a:t>
            </a:r>
            <a:r>
              <a:rPr lang="en-US" sz="1000" u="sng" dirty="0">
                <a:latin typeface="Arial" panose="020B0604020202020204" pitchFamily="34" charset="0"/>
                <a:ea typeface="Yu Mincho" panose="02020400000000000000" pitchFamily="18" charset="-128"/>
                <a:cs typeface="Arial" panose="020B0604020202020204" pitchFamily="34" charset="0"/>
                <a:hlinkClick r:id="rId17">
                  <a:extLst>
                    <a:ext uri="{A12FA001-AC4F-418D-AE19-62706E023703}">
                      <ahyp:hlinkClr xmlns:ahyp="http://schemas.microsoft.com/office/drawing/2018/hyperlinkcolor" val="tx"/>
                    </a:ext>
                  </a:extLst>
                </a:hlinkClick>
              </a:rPr>
              <a:t>Datasheet</a:t>
            </a:r>
            <a:r>
              <a:rPr lang="en-US" sz="1000" dirty="0">
                <a:latin typeface="Arial" panose="020B0604020202020204" pitchFamily="34" charset="0"/>
                <a:ea typeface="Yu Mincho" panose="02020400000000000000" pitchFamily="18" charset="-128"/>
                <a:cs typeface="Arial" panose="020B0604020202020204" pitchFamily="34" charset="0"/>
              </a:rPr>
              <a:t>; </a:t>
            </a:r>
            <a:r>
              <a:rPr lang="en-US" sz="1000" u="sng" dirty="0">
                <a:latin typeface="Arial" panose="020B0604020202020204" pitchFamily="34" charset="0"/>
                <a:ea typeface="Yu Mincho" panose="02020400000000000000" pitchFamily="18" charset="-128"/>
                <a:cs typeface="Arial" panose="020B0604020202020204" pitchFamily="34" charset="0"/>
                <a:hlinkClick r:id="rId18">
                  <a:extLst>
                    <a:ext uri="{A12FA001-AC4F-418D-AE19-62706E023703}">
                      <ahyp:hlinkClr xmlns:ahyp="http://schemas.microsoft.com/office/drawing/2018/hyperlinkcolor" val="tx"/>
                    </a:ext>
                  </a:extLst>
                </a:hlinkClick>
              </a:rPr>
              <a:t>Product Guide</a:t>
            </a:r>
            <a:endParaRPr lang="en-US" sz="1000" dirty="0">
              <a:latin typeface="Arial" panose="020B0604020202020204" pitchFamily="34" charset="0"/>
              <a:ea typeface="Yu Mincho" panose="02020400000000000000" pitchFamily="18" charset="-128"/>
              <a:cs typeface="Arial" panose="020B0604020202020204" pitchFamily="34" charset="0"/>
            </a:endParaRPr>
          </a:p>
        </p:txBody>
      </p:sp>
      <p:pic>
        <p:nvPicPr>
          <p:cNvPr id="24" name="Picture 23">
            <a:extLst>
              <a:ext uri="{FF2B5EF4-FFF2-40B4-BE49-F238E27FC236}">
                <a16:creationId xmlns:a16="http://schemas.microsoft.com/office/drawing/2014/main" id="{95EBA0D5-FD40-8140-8AF8-059BAF12FBFD}"/>
              </a:ext>
            </a:extLst>
          </p:cNvPr>
          <p:cNvPicPr>
            <a:picLocks noChangeAspect="1"/>
          </p:cNvPicPr>
          <p:nvPr/>
        </p:nvPicPr>
        <p:blipFill rotWithShape="1">
          <a:blip r:embed="rId19"/>
          <a:srcRect r="671"/>
          <a:stretch/>
        </p:blipFill>
        <p:spPr>
          <a:xfrm>
            <a:off x="6304469" y="3245667"/>
            <a:ext cx="1095054" cy="236109"/>
          </a:xfrm>
          <a:prstGeom prst="rect">
            <a:avLst/>
          </a:prstGeom>
        </p:spPr>
      </p:pic>
      <p:pic>
        <p:nvPicPr>
          <p:cNvPr id="25" name="Picture 24">
            <a:extLst>
              <a:ext uri="{FF2B5EF4-FFF2-40B4-BE49-F238E27FC236}">
                <a16:creationId xmlns:a16="http://schemas.microsoft.com/office/drawing/2014/main" id="{13F1B9F2-0965-4B40-81E5-97F95B8C6D0B}"/>
              </a:ext>
            </a:extLst>
          </p:cNvPr>
          <p:cNvPicPr>
            <a:picLocks noChangeAspect="1"/>
          </p:cNvPicPr>
          <p:nvPr/>
        </p:nvPicPr>
        <p:blipFill rotWithShape="1">
          <a:blip r:embed="rId20"/>
          <a:srcRect l="1" t="3063" r="-1116"/>
          <a:stretch/>
        </p:blipFill>
        <p:spPr>
          <a:xfrm>
            <a:off x="6337342" y="2603492"/>
            <a:ext cx="1029308" cy="319789"/>
          </a:xfrm>
          <a:prstGeom prst="rect">
            <a:avLst/>
          </a:prstGeom>
        </p:spPr>
      </p:pic>
      <p:pic>
        <p:nvPicPr>
          <p:cNvPr id="26" name="Picture 25">
            <a:extLst>
              <a:ext uri="{FF2B5EF4-FFF2-40B4-BE49-F238E27FC236}">
                <a16:creationId xmlns:a16="http://schemas.microsoft.com/office/drawing/2014/main" id="{C2F9DEC7-0D15-EF4B-82A1-D57D9054264B}"/>
              </a:ext>
            </a:extLst>
          </p:cNvPr>
          <p:cNvPicPr>
            <a:picLocks noChangeAspect="1"/>
          </p:cNvPicPr>
          <p:nvPr/>
        </p:nvPicPr>
        <p:blipFill rotWithShape="1">
          <a:blip r:embed="rId21"/>
          <a:srcRect r="-464"/>
          <a:stretch/>
        </p:blipFill>
        <p:spPr>
          <a:xfrm>
            <a:off x="6286755" y="4425506"/>
            <a:ext cx="1130483" cy="326329"/>
          </a:xfrm>
          <a:prstGeom prst="rect">
            <a:avLst/>
          </a:prstGeom>
        </p:spPr>
      </p:pic>
      <p:pic>
        <p:nvPicPr>
          <p:cNvPr id="27" name="Picture 26">
            <a:extLst>
              <a:ext uri="{FF2B5EF4-FFF2-40B4-BE49-F238E27FC236}">
                <a16:creationId xmlns:a16="http://schemas.microsoft.com/office/drawing/2014/main" id="{0AEF80FE-7341-2A49-B90A-68B9CB26491E}"/>
              </a:ext>
            </a:extLst>
          </p:cNvPr>
          <p:cNvPicPr>
            <a:picLocks noChangeAspect="1"/>
          </p:cNvPicPr>
          <p:nvPr/>
        </p:nvPicPr>
        <p:blipFill rotWithShape="1">
          <a:blip r:embed="rId22"/>
          <a:srcRect l="-1" r="-2495"/>
          <a:stretch/>
        </p:blipFill>
        <p:spPr>
          <a:xfrm>
            <a:off x="6285282" y="3788124"/>
            <a:ext cx="1133429" cy="417246"/>
          </a:xfrm>
          <a:prstGeom prst="rect">
            <a:avLst/>
          </a:prstGeom>
        </p:spPr>
      </p:pic>
      <p:sp>
        <p:nvSpPr>
          <p:cNvPr id="29" name="TextBox 28">
            <a:extLst>
              <a:ext uri="{FF2B5EF4-FFF2-40B4-BE49-F238E27FC236}">
                <a16:creationId xmlns:a16="http://schemas.microsoft.com/office/drawing/2014/main" id="{04F383BB-B676-4CA1-8658-401020E70D85}"/>
              </a:ext>
            </a:extLst>
          </p:cNvPr>
          <p:cNvSpPr txBox="1"/>
          <p:nvPr/>
        </p:nvSpPr>
        <p:spPr>
          <a:xfrm>
            <a:off x="6862297" y="1910514"/>
            <a:ext cx="3468182" cy="400110"/>
          </a:xfrm>
          <a:prstGeom prst="rect">
            <a:avLst/>
          </a:prstGeom>
          <a:noFill/>
        </p:spPr>
        <p:txBody>
          <a:bodyPr wrap="square" rtlCol="0">
            <a:spAutoFit/>
          </a:bodyPr>
          <a:lstStyle/>
          <a:p>
            <a:r>
              <a:rPr lang="en-US" sz="1000" dirty="0"/>
              <a:t>Note: You must be logged into Lenovo Partner Hub </a:t>
            </a:r>
            <a:r>
              <a:rPr lang="en-US" sz="1000" dirty="0">
                <a:solidFill>
                  <a:srgbClr val="4AC1E0"/>
                </a:solidFill>
                <a:hlinkClick r:id="rId23">
                  <a:extLst>
                    <a:ext uri="{A12FA001-AC4F-418D-AE19-62706E023703}">
                      <ahyp:hlinkClr xmlns:ahyp="http://schemas.microsoft.com/office/drawing/2018/hyperlinkcolor" val="tx"/>
                    </a:ext>
                  </a:extLst>
                </a:hlinkClick>
              </a:rPr>
              <a:t>https://www.lenovopartnerhub.com/</a:t>
            </a:r>
            <a:r>
              <a:rPr lang="en-US" sz="1000" dirty="0">
                <a:solidFill>
                  <a:srgbClr val="4AC1E0"/>
                </a:solidFill>
              </a:rPr>
              <a:t> </a:t>
            </a:r>
            <a:r>
              <a:rPr lang="en-US" sz="1000" dirty="0"/>
              <a:t>to access course link</a:t>
            </a:r>
          </a:p>
        </p:txBody>
      </p:sp>
      <p:sp>
        <p:nvSpPr>
          <p:cNvPr id="32" name="TextBox 31">
            <a:extLst>
              <a:ext uri="{FF2B5EF4-FFF2-40B4-BE49-F238E27FC236}">
                <a16:creationId xmlns:a16="http://schemas.microsoft.com/office/drawing/2014/main" id="{159D7136-1D89-4C36-BD27-1C74B0E54647}"/>
              </a:ext>
            </a:extLst>
          </p:cNvPr>
          <p:cNvSpPr txBox="1"/>
          <p:nvPr/>
        </p:nvSpPr>
        <p:spPr>
          <a:xfrm>
            <a:off x="194665" y="3718699"/>
            <a:ext cx="6308202" cy="605294"/>
          </a:xfrm>
          <a:prstGeom prst="rect">
            <a:avLst/>
          </a:prstGeom>
          <a:noFill/>
        </p:spPr>
        <p:txBody>
          <a:bodyPr wrap="square">
            <a:spAutoFit/>
          </a:bodyPr>
          <a:lstStyle/>
          <a:p>
            <a:pPr>
              <a:spcAft>
                <a:spcPts val="400"/>
              </a:spcAft>
            </a:pPr>
            <a:r>
              <a:rPr lang="en-US" sz="1800" b="1" dirty="0">
                <a:solidFill>
                  <a:srgbClr val="4AC1E0"/>
                </a:solidFill>
                <a:latin typeface="Arial" panose="020B0604020202020204" pitchFamily="34" charset="0"/>
                <a:cs typeface="Arial" panose="020B0604020202020204" pitchFamily="34" charset="0"/>
              </a:rPr>
              <a:t>ThinkSystem Servers powered by AMD</a:t>
            </a:r>
          </a:p>
          <a:p>
            <a:pPr>
              <a:spcAft>
                <a:spcPts val="400"/>
              </a:spcAft>
            </a:pPr>
            <a:r>
              <a:rPr lang="en-US" sz="1200" u="sng" dirty="0">
                <a:solidFill>
                  <a:schemeClr val="bg1"/>
                </a:solidFill>
                <a:latin typeface="Arial" panose="020B0604020202020204" pitchFamily="34" charset="0"/>
                <a:cs typeface="Arial" panose="020B0604020202020204" pitchFamily="34" charset="0"/>
              </a:rPr>
              <a:t>https://lnv.gy/3qc7cvc</a:t>
            </a:r>
          </a:p>
        </p:txBody>
      </p:sp>
    </p:spTree>
    <p:extLst>
      <p:ext uri="{BB962C8B-B14F-4D97-AF65-F5344CB8AC3E}">
        <p14:creationId xmlns:p14="http://schemas.microsoft.com/office/powerpoint/2010/main" val="50066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26B1E94-7138-DF4F-92EC-E7357249A2E8}"/>
              </a:ext>
            </a:extLst>
          </p:cNvPr>
          <p:cNvPicPr>
            <a:picLocks noChangeAspect="1"/>
          </p:cNvPicPr>
          <p:nvPr/>
        </p:nvPicPr>
        <p:blipFill rotWithShape="1">
          <a:blip r:embed="rId3"/>
          <a:srcRect l="9989" t="31752" r="46328" b="9988"/>
          <a:stretch/>
        </p:blipFill>
        <p:spPr>
          <a:xfrm rot="5400000">
            <a:off x="2667003" y="-2666999"/>
            <a:ext cx="6857998" cy="12192000"/>
          </a:xfrm>
          <a:prstGeom prst="rect">
            <a:avLst/>
          </a:prstGeom>
        </p:spPr>
      </p:pic>
      <p:pic>
        <p:nvPicPr>
          <p:cNvPr id="18" name="Graphic 17">
            <a:extLst>
              <a:ext uri="{FF2B5EF4-FFF2-40B4-BE49-F238E27FC236}">
                <a16:creationId xmlns:a16="http://schemas.microsoft.com/office/drawing/2014/main" id="{1FB8E309-751A-044D-8317-6E40331B92C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082" t="20555" r="42012" b="33850"/>
          <a:stretch/>
        </p:blipFill>
        <p:spPr>
          <a:xfrm rot="16200000" flipH="1">
            <a:off x="6042104" y="708104"/>
            <a:ext cx="6857999" cy="5441793"/>
          </a:xfrm>
          <a:prstGeom prst="rect">
            <a:avLst/>
          </a:prstGeom>
        </p:spPr>
      </p:pic>
      <p:sp>
        <p:nvSpPr>
          <p:cNvPr id="6" name="TextBox 5">
            <a:extLst>
              <a:ext uri="{FF2B5EF4-FFF2-40B4-BE49-F238E27FC236}">
                <a16:creationId xmlns:a16="http://schemas.microsoft.com/office/drawing/2014/main" id="{6C4BBC5D-DA5E-9B40-9D12-51CADCD81960}"/>
              </a:ext>
            </a:extLst>
          </p:cNvPr>
          <p:cNvSpPr txBox="1"/>
          <p:nvPr/>
        </p:nvSpPr>
        <p:spPr>
          <a:xfrm>
            <a:off x="623434" y="559990"/>
            <a:ext cx="6578353" cy="387798"/>
          </a:xfrm>
          <a:prstGeom prst="rect">
            <a:avLst/>
          </a:prstGeom>
          <a:noFill/>
        </p:spPr>
        <p:txBody>
          <a:bodyPr wrap="square" rtlCol="0">
            <a:spAutoFit/>
          </a:bodyPr>
          <a:lstStyle/>
          <a:p>
            <a:pPr>
              <a:lnSpc>
                <a:spcPct val="80000"/>
              </a:lnSpc>
            </a:pPr>
            <a:r>
              <a:rPr lang="en-US" sz="2400" b="1" i="0" dirty="0">
                <a:solidFill>
                  <a:srgbClr val="FFFFFF"/>
                </a:solidFill>
                <a:effectLst/>
                <a:latin typeface="Arial" panose="020B0604020202020204" pitchFamily="34" charset="0"/>
              </a:rPr>
              <a:t>We look forward to working together</a:t>
            </a:r>
            <a:endParaRPr lang="en-US" sz="2200" b="1" dirty="0">
              <a:solidFill>
                <a:schemeClr val="bg1"/>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CE5118E8-9826-1B4B-B895-3FBB9A0E890E}"/>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
        <p:nvSpPr>
          <p:cNvPr id="13" name="Slide Number Placeholder 1">
            <a:extLst>
              <a:ext uri="{FF2B5EF4-FFF2-40B4-BE49-F238E27FC236}">
                <a16:creationId xmlns:a16="http://schemas.microsoft.com/office/drawing/2014/main" id="{49A84BF3-284E-7941-B2BB-0B4D2ACEB871}"/>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14</a:t>
            </a:fld>
            <a:endParaRPr lang="en-US" sz="10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B10EFAC-63FE-CB49-9A07-03DEE6943AA1}"/>
              </a:ext>
            </a:extLst>
          </p:cNvPr>
          <p:cNvSpPr txBox="1"/>
          <p:nvPr/>
        </p:nvSpPr>
        <p:spPr>
          <a:xfrm>
            <a:off x="623435" y="1242397"/>
            <a:ext cx="5519804" cy="2246769"/>
          </a:xfrm>
          <a:prstGeom prst="rect">
            <a:avLst/>
          </a:prstGeom>
          <a:noFill/>
        </p:spPr>
        <p:txBody>
          <a:bodyPr wrap="square" lIns="91440" tIns="45720" rIns="91440" bIns="45720" rtlCol="0" anchor="t">
            <a:spAutoFit/>
          </a:bodyPr>
          <a:lstStyle/>
          <a:p>
            <a:pPr>
              <a:spcAft>
                <a:spcPts val="400"/>
              </a:spcAft>
            </a:pPr>
            <a:r>
              <a:rPr lang="en-US" sz="1200" dirty="0">
                <a:solidFill>
                  <a:schemeClr val="bg1"/>
                </a:solidFill>
                <a:cs typeface="Arial"/>
              </a:rPr>
              <a:t>Lenovo and AMD solve real problems, create new opportunities and transform the way we live. ​</a:t>
            </a:r>
          </a:p>
          <a:p>
            <a:pPr>
              <a:spcAft>
                <a:spcPts val="400"/>
              </a:spcAft>
            </a:pPr>
            <a:r>
              <a:rPr lang="en-US" sz="1200" dirty="0">
                <a:solidFill>
                  <a:schemeClr val="bg1"/>
                </a:solidFill>
                <a:cs typeface="Arial"/>
              </a:rPr>
              <a:t>  ​</a:t>
            </a:r>
          </a:p>
          <a:p>
            <a:pPr>
              <a:spcAft>
                <a:spcPts val="400"/>
              </a:spcAft>
            </a:pPr>
            <a:r>
              <a:rPr lang="en-US" sz="1200" dirty="0">
                <a:solidFill>
                  <a:schemeClr val="bg1"/>
                </a:solidFill>
                <a:cs typeface="Arial"/>
              </a:rPr>
              <a:t>Lenovo servers offer the unmatched value, flexibility and industry-leading efficiency with AMD EPYC™ processors to meet mission-critical demands with industry-leading performance and reliability.</a:t>
            </a:r>
          </a:p>
          <a:p>
            <a:pPr>
              <a:spcAft>
                <a:spcPts val="400"/>
              </a:spcAft>
            </a:pPr>
            <a:r>
              <a:rPr lang="en-US" sz="1200" dirty="0">
                <a:solidFill>
                  <a:schemeClr val="bg1"/>
                </a:solidFill>
                <a:cs typeface="Arial"/>
              </a:rPr>
              <a:t>​</a:t>
            </a:r>
          </a:p>
          <a:p>
            <a:pPr>
              <a:spcAft>
                <a:spcPts val="400"/>
              </a:spcAft>
            </a:pPr>
            <a:r>
              <a:rPr lang="en-US" sz="1200" dirty="0">
                <a:solidFill>
                  <a:schemeClr val="bg1"/>
                </a:solidFill>
                <a:cs typeface="Arial"/>
              </a:rPr>
              <a:t>See how AMD-Servers from Lenovo can work for you and your partners. ​</a:t>
            </a:r>
          </a:p>
          <a:p>
            <a:pPr>
              <a:spcAft>
                <a:spcPts val="400"/>
              </a:spcAft>
            </a:pPr>
            <a:endParaRPr lang="en-US" sz="1200" dirty="0">
              <a:solidFill>
                <a:schemeClr val="bg1"/>
              </a:solidFill>
              <a:cs typeface="Arial"/>
            </a:endParaRPr>
          </a:p>
          <a:p>
            <a:pPr>
              <a:spcAft>
                <a:spcPts val="400"/>
              </a:spcAft>
            </a:pPr>
            <a:r>
              <a:rPr lang="en-US" sz="1200" dirty="0">
                <a:solidFill>
                  <a:schemeClr val="bg1"/>
                </a:solidFill>
                <a:cs typeface="Arial"/>
              </a:rPr>
              <a:t>Reach out to your Lenovo Channel Account Manager for further questions.</a:t>
            </a:r>
          </a:p>
        </p:txBody>
      </p:sp>
    </p:spTree>
    <p:extLst>
      <p:ext uri="{BB962C8B-B14F-4D97-AF65-F5344CB8AC3E}">
        <p14:creationId xmlns:p14="http://schemas.microsoft.com/office/powerpoint/2010/main" val="162964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75F770-5151-5942-B6C3-F0AF948C91B1}"/>
              </a:ext>
            </a:extLst>
          </p:cNvPr>
          <p:cNvPicPr>
            <a:picLocks noChangeAspect="1"/>
          </p:cNvPicPr>
          <p:nvPr/>
        </p:nvPicPr>
        <p:blipFill rotWithShape="1">
          <a:blip r:embed="rId3"/>
          <a:srcRect t="35445" r="51598"/>
          <a:stretch/>
        </p:blipFill>
        <p:spPr>
          <a:xfrm rot="5400000">
            <a:off x="2667003" y="-2666999"/>
            <a:ext cx="6857998" cy="12192000"/>
          </a:xfrm>
          <a:prstGeom prst="rect">
            <a:avLst/>
          </a:prstGeom>
        </p:spPr>
      </p:pic>
      <p:pic>
        <p:nvPicPr>
          <p:cNvPr id="11" name="Graphic 10">
            <a:extLst>
              <a:ext uri="{FF2B5EF4-FFF2-40B4-BE49-F238E27FC236}">
                <a16:creationId xmlns:a16="http://schemas.microsoft.com/office/drawing/2014/main" id="{7C5F72DD-AB74-9847-BFDB-714C098EBD9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158" t="21404" r="45762" b="43944"/>
          <a:stretch/>
        </p:blipFill>
        <p:spPr>
          <a:xfrm rot="10800000">
            <a:off x="0" y="0"/>
            <a:ext cx="12191998" cy="6858000"/>
          </a:xfrm>
          <a:prstGeom prst="rect">
            <a:avLst/>
          </a:prstGeom>
        </p:spPr>
      </p:pic>
      <p:sp>
        <p:nvSpPr>
          <p:cNvPr id="12" name="TextBox 11">
            <a:extLst>
              <a:ext uri="{FF2B5EF4-FFF2-40B4-BE49-F238E27FC236}">
                <a16:creationId xmlns:a16="http://schemas.microsoft.com/office/drawing/2014/main" id="{B2FDC8E2-BA3B-1B45-B0CC-E6C7EBC681A8}"/>
              </a:ext>
            </a:extLst>
          </p:cNvPr>
          <p:cNvSpPr txBox="1"/>
          <p:nvPr/>
        </p:nvSpPr>
        <p:spPr>
          <a:xfrm>
            <a:off x="4717030" y="3161235"/>
            <a:ext cx="2757940" cy="535531"/>
          </a:xfrm>
          <a:prstGeom prst="rect">
            <a:avLst/>
          </a:prstGeom>
          <a:noFill/>
        </p:spPr>
        <p:txBody>
          <a:bodyPr wrap="square" rtlCol="0">
            <a:spAutoFit/>
          </a:bodyPr>
          <a:lstStyle/>
          <a:p>
            <a:pPr algn="ctr">
              <a:lnSpc>
                <a:spcPct val="80000"/>
              </a:lnSpc>
            </a:pPr>
            <a:r>
              <a:rPr lang="en-US" sz="3600" b="1" dirty="0">
                <a:solidFill>
                  <a:schemeClr val="bg1"/>
                </a:solidFill>
                <a:latin typeface="Arial" panose="020B0604020202020204" pitchFamily="34" charset="0"/>
                <a:cs typeface="Arial" panose="020B0604020202020204" pitchFamily="34" charset="0"/>
              </a:rPr>
              <a:t>Thank You</a:t>
            </a:r>
          </a:p>
        </p:txBody>
      </p:sp>
      <p:sp>
        <p:nvSpPr>
          <p:cNvPr id="13" name="Slide Number Placeholder 1">
            <a:extLst>
              <a:ext uri="{FF2B5EF4-FFF2-40B4-BE49-F238E27FC236}">
                <a16:creationId xmlns:a16="http://schemas.microsoft.com/office/drawing/2014/main" id="{BED27F1C-BF91-E140-BDF9-903D4520861E}"/>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15</a:t>
            </a:fld>
            <a:endParaRPr lang="en-US" sz="1000" dirty="0">
              <a:solidFill>
                <a:schemeClr val="bg1"/>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68DF8A1F-3B3C-5845-821C-0F1D4EF9CECD}"/>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Tree>
    <p:extLst>
      <p:ext uri="{BB962C8B-B14F-4D97-AF65-F5344CB8AC3E}">
        <p14:creationId xmlns:p14="http://schemas.microsoft.com/office/powerpoint/2010/main" val="351168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28CD13E-CA9A-3D41-AB25-CF6D9DB06D0E}"/>
              </a:ext>
            </a:extLst>
          </p:cNvPr>
          <p:cNvPicPr>
            <a:picLocks noChangeAspect="1"/>
          </p:cNvPicPr>
          <p:nvPr/>
        </p:nvPicPr>
        <p:blipFill rotWithShape="1">
          <a:blip r:embed="rId2"/>
          <a:srcRect l="9989" t="64008" r="46328" b="9988"/>
          <a:stretch/>
        </p:blipFill>
        <p:spPr>
          <a:xfrm rot="5400000">
            <a:off x="-708100" y="708104"/>
            <a:ext cx="6857998" cy="5441793"/>
          </a:xfrm>
          <a:prstGeom prst="rect">
            <a:avLst/>
          </a:prstGeom>
        </p:spPr>
      </p:pic>
      <p:pic>
        <p:nvPicPr>
          <p:cNvPr id="4" name="Graphic 3">
            <a:extLst>
              <a:ext uri="{FF2B5EF4-FFF2-40B4-BE49-F238E27FC236}">
                <a16:creationId xmlns:a16="http://schemas.microsoft.com/office/drawing/2014/main" id="{87104DCF-38FA-1B47-80E3-47A294F6829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7082" t="20555" r="42012" b="33850"/>
          <a:stretch/>
        </p:blipFill>
        <p:spPr>
          <a:xfrm rot="5400000">
            <a:off x="-708105" y="708104"/>
            <a:ext cx="6857999" cy="5441793"/>
          </a:xfrm>
          <a:prstGeom prst="rect">
            <a:avLst/>
          </a:prstGeom>
        </p:spPr>
      </p:pic>
      <p:sp>
        <p:nvSpPr>
          <p:cNvPr id="6" name="Slide Number Placeholder 1">
            <a:extLst>
              <a:ext uri="{FF2B5EF4-FFF2-40B4-BE49-F238E27FC236}">
                <a16:creationId xmlns:a16="http://schemas.microsoft.com/office/drawing/2014/main" id="{3DF6E8C9-7EB5-E04B-A149-DFB5CE0C430B}"/>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latin typeface="Arial" panose="020B0604020202020204" pitchFamily="34" charset="0"/>
                <a:cs typeface="Arial" panose="020B0604020202020204" pitchFamily="34" charset="0"/>
              </a:rPr>
              <a:pPr algn="r"/>
              <a:t>2</a:t>
            </a:fld>
            <a:endParaRPr lang="en-US" sz="1000" dirty="0">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7DA91657-860F-C249-B9BB-619CE77561C1}"/>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
        <p:nvSpPr>
          <p:cNvPr id="9" name="TextBox 8">
            <a:extLst>
              <a:ext uri="{FF2B5EF4-FFF2-40B4-BE49-F238E27FC236}">
                <a16:creationId xmlns:a16="http://schemas.microsoft.com/office/drawing/2014/main" id="{D3C9BDB8-8CCA-EC44-9A05-2BBA01FBA48B}"/>
              </a:ext>
            </a:extLst>
          </p:cNvPr>
          <p:cNvSpPr txBox="1"/>
          <p:nvPr/>
        </p:nvSpPr>
        <p:spPr>
          <a:xfrm>
            <a:off x="572634" y="4067021"/>
            <a:ext cx="3656465" cy="1446550"/>
          </a:xfrm>
          <a:prstGeom prst="rect">
            <a:avLst/>
          </a:prstGeom>
          <a:noFill/>
        </p:spPr>
        <p:txBody>
          <a:bodyPr wrap="square" rtlCol="0">
            <a:spAutoFit/>
          </a:bodyPr>
          <a:lstStyle/>
          <a:p>
            <a:pPr>
              <a:lnSpc>
                <a:spcPct val="80000"/>
              </a:lnSpc>
            </a:pPr>
            <a:r>
              <a:rPr lang="en-US" sz="5500" b="1" dirty="0">
                <a:solidFill>
                  <a:schemeClr val="bg1"/>
                </a:solidFill>
                <a:latin typeface="Arial" panose="020B0604020202020204" pitchFamily="34" charset="0"/>
                <a:cs typeface="Arial" panose="020B0604020202020204" pitchFamily="34" charset="0"/>
              </a:rPr>
              <a:t>Table of contents</a:t>
            </a:r>
          </a:p>
        </p:txBody>
      </p:sp>
      <p:sp>
        <p:nvSpPr>
          <p:cNvPr id="13" name="TextBox 12">
            <a:extLst>
              <a:ext uri="{FF2B5EF4-FFF2-40B4-BE49-F238E27FC236}">
                <a16:creationId xmlns:a16="http://schemas.microsoft.com/office/drawing/2014/main" id="{F08740E8-BB70-D44B-AB59-33A55D66A7E1}"/>
              </a:ext>
            </a:extLst>
          </p:cNvPr>
          <p:cNvSpPr txBox="1"/>
          <p:nvPr/>
        </p:nvSpPr>
        <p:spPr>
          <a:xfrm>
            <a:off x="6096000" y="1421473"/>
            <a:ext cx="3466214" cy="4282326"/>
          </a:xfrm>
          <a:prstGeom prst="rect">
            <a:avLst/>
          </a:prstGeom>
          <a:noFill/>
        </p:spPr>
        <p:txBody>
          <a:bodyPr wrap="square" lIns="91440" tIns="45720" rIns="91440" bIns="45720" rtlCol="0" anchor="t">
            <a:spAutoFit/>
          </a:bodyPr>
          <a:lstStyle/>
          <a:p>
            <a:pPr>
              <a:lnSpc>
                <a:spcPct val="200000"/>
              </a:lnSpc>
            </a:pPr>
            <a:r>
              <a:rPr lang="en-US" sz="1200" b="1" dirty="0">
                <a:latin typeface="Arial"/>
                <a:cs typeface="Arial"/>
              </a:rPr>
              <a:t>Introduction</a:t>
            </a:r>
          </a:p>
          <a:p>
            <a:pPr>
              <a:lnSpc>
                <a:spcPct val="200000"/>
              </a:lnSpc>
            </a:pPr>
            <a:r>
              <a:rPr lang="en-US" sz="1200" b="1" dirty="0">
                <a:latin typeface="Arial"/>
                <a:cs typeface="Arial"/>
              </a:rPr>
              <a:t>Demand Generation Resources</a:t>
            </a:r>
          </a:p>
          <a:p>
            <a:pPr>
              <a:lnSpc>
                <a:spcPct val="150000"/>
              </a:lnSpc>
            </a:pPr>
            <a:r>
              <a:rPr lang="en-US" sz="1200" b="1" dirty="0">
                <a:latin typeface="Arial"/>
                <a:cs typeface="Arial"/>
              </a:rPr>
              <a:t>      </a:t>
            </a:r>
            <a:r>
              <a:rPr lang="en-US" sz="1200" dirty="0">
                <a:latin typeface="Arial"/>
                <a:cs typeface="Arial"/>
              </a:rPr>
              <a:t>Emails</a:t>
            </a:r>
            <a:br>
              <a:rPr lang="en-US" sz="1200" dirty="0">
                <a:latin typeface="Arial" panose="020B0604020202020204" pitchFamily="34" charset="0"/>
                <a:cs typeface="Arial" panose="020B0604020202020204" pitchFamily="34" charset="0"/>
              </a:rPr>
            </a:br>
            <a:r>
              <a:rPr lang="en-US" sz="1200" dirty="0">
                <a:latin typeface="Arial"/>
                <a:cs typeface="Arial"/>
              </a:rPr>
              <a:t>      Social Assets</a:t>
            </a:r>
          </a:p>
          <a:p>
            <a:pPr>
              <a:lnSpc>
                <a:spcPct val="150000"/>
              </a:lnSpc>
            </a:pPr>
            <a:r>
              <a:rPr lang="en-US" sz="1200" dirty="0">
                <a:latin typeface="Arial"/>
                <a:cs typeface="Arial"/>
              </a:rPr>
              <a:t>      AMD EPYC™ Infographic</a:t>
            </a:r>
          </a:p>
          <a:p>
            <a:pPr>
              <a:lnSpc>
                <a:spcPct val="150000"/>
              </a:lnSpc>
            </a:pPr>
            <a:r>
              <a:rPr lang="en-US" sz="1200" dirty="0">
                <a:latin typeface="Arial"/>
                <a:cs typeface="Arial"/>
              </a:rPr>
              <a:t>      AMD EPYC™ Solution Briefs</a:t>
            </a:r>
          </a:p>
          <a:p>
            <a:pPr>
              <a:lnSpc>
                <a:spcPct val="150000"/>
              </a:lnSpc>
            </a:pPr>
            <a:r>
              <a:rPr lang="en-US" sz="1200" b="1" dirty="0">
                <a:latin typeface="Arial"/>
                <a:cs typeface="Arial"/>
              </a:rPr>
              <a:t>Overview Lenovo AMD Solutions</a:t>
            </a:r>
          </a:p>
          <a:p>
            <a:pPr>
              <a:lnSpc>
                <a:spcPct val="200000"/>
              </a:lnSpc>
            </a:pPr>
            <a:r>
              <a:rPr lang="en-US" sz="1200" b="1" dirty="0">
                <a:latin typeface="Arial"/>
                <a:cs typeface="Arial"/>
              </a:rPr>
              <a:t>      </a:t>
            </a:r>
            <a:r>
              <a:rPr lang="en-US" sz="1200" dirty="0">
                <a:cs typeface="Arial"/>
              </a:rPr>
              <a:t>ThinkAgile™ </a:t>
            </a:r>
            <a:r>
              <a:rPr lang="en-US" sz="1200" dirty="0">
                <a:latin typeface="Arial"/>
                <a:cs typeface="Arial"/>
              </a:rPr>
              <a:t>VX (VMware)</a:t>
            </a:r>
            <a:endParaRPr lang="en-US" dirty="0"/>
          </a:p>
          <a:p>
            <a:pPr>
              <a:lnSpc>
                <a:spcPct val="200000"/>
              </a:lnSpc>
            </a:pPr>
            <a:r>
              <a:rPr lang="en-US" sz="1200" b="1" dirty="0">
                <a:latin typeface="Arial"/>
                <a:cs typeface="Arial"/>
              </a:rPr>
              <a:t>      </a:t>
            </a:r>
            <a:r>
              <a:rPr lang="en-US" sz="1200" dirty="0">
                <a:latin typeface="Arial"/>
                <a:cs typeface="Arial"/>
              </a:rPr>
              <a:t>ThinkAgile</a:t>
            </a:r>
            <a:r>
              <a:rPr lang="en-US" sz="1200" dirty="0">
                <a:cs typeface="Arial"/>
              </a:rPr>
              <a:t>™</a:t>
            </a:r>
            <a:r>
              <a:rPr lang="en-US" sz="1200" dirty="0">
                <a:latin typeface="Arial"/>
                <a:cs typeface="Arial"/>
              </a:rPr>
              <a:t> HX (Nutanix)</a:t>
            </a:r>
            <a:endParaRPr lang="en-US" dirty="0"/>
          </a:p>
          <a:p>
            <a:pPr>
              <a:lnSpc>
                <a:spcPct val="200000"/>
              </a:lnSpc>
            </a:pPr>
            <a:r>
              <a:rPr lang="en-US" sz="1200" b="1" dirty="0">
                <a:latin typeface="Arial"/>
                <a:cs typeface="Arial"/>
              </a:rPr>
              <a:t>      </a:t>
            </a:r>
            <a:r>
              <a:rPr lang="en-US" sz="1200" dirty="0">
                <a:latin typeface="Arial"/>
                <a:cs typeface="Arial"/>
              </a:rPr>
              <a:t>ThinkSystem</a:t>
            </a:r>
            <a:r>
              <a:rPr lang="en-US" sz="1200" dirty="0">
                <a:cs typeface="Arial"/>
              </a:rPr>
              <a:t>™</a:t>
            </a:r>
            <a:endParaRPr lang="en-US" sz="1200" dirty="0">
              <a:latin typeface="Arial"/>
              <a:cs typeface="Arial"/>
            </a:endParaRPr>
          </a:p>
          <a:p>
            <a:pPr>
              <a:lnSpc>
                <a:spcPct val="200000"/>
              </a:lnSpc>
            </a:pPr>
            <a:r>
              <a:rPr lang="en-US" sz="1200" b="1" dirty="0">
                <a:latin typeface="Arial"/>
                <a:cs typeface="Arial"/>
              </a:rPr>
              <a:t>Closing</a:t>
            </a:r>
          </a:p>
          <a:p>
            <a:pPr>
              <a:lnSpc>
                <a:spcPct val="150000"/>
              </a:lnSpc>
            </a:pPr>
            <a:endParaRPr lang="en-US" sz="1200" dirty="0">
              <a:latin typeface="Arial" panose="020B0604020202020204" pitchFamily="34" charset="0"/>
              <a:cs typeface="Arial" panose="020B0604020202020204" pitchFamily="34" charset="0"/>
            </a:endParaRPr>
          </a:p>
          <a:p>
            <a:pPr>
              <a:lnSpc>
                <a:spcPct val="200000"/>
              </a:lnSpc>
            </a:pPr>
            <a:endParaRPr lang="en-US"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3F005E9-991F-C14B-AA1C-BA6FE47C65AC}"/>
              </a:ext>
            </a:extLst>
          </p:cNvPr>
          <p:cNvSpPr txBox="1"/>
          <p:nvPr/>
        </p:nvSpPr>
        <p:spPr>
          <a:xfrm>
            <a:off x="10831033" y="1529026"/>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3</a:t>
            </a:r>
          </a:p>
        </p:txBody>
      </p:sp>
      <p:cxnSp>
        <p:nvCxnSpPr>
          <p:cNvPr id="15" name="Straight Connector 14">
            <a:extLst>
              <a:ext uri="{FF2B5EF4-FFF2-40B4-BE49-F238E27FC236}">
                <a16:creationId xmlns:a16="http://schemas.microsoft.com/office/drawing/2014/main" id="{334948C6-CF0B-DE4A-9E12-06228EF4864B}"/>
              </a:ext>
            </a:extLst>
          </p:cNvPr>
          <p:cNvCxnSpPr>
            <a:cxnSpLocks/>
          </p:cNvCxnSpPr>
          <p:nvPr/>
        </p:nvCxnSpPr>
        <p:spPr>
          <a:xfrm>
            <a:off x="8565931" y="2094860"/>
            <a:ext cx="2321808"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E2D8BA-6F79-D94E-9F1F-F9E14A52C0D1}"/>
              </a:ext>
            </a:extLst>
          </p:cNvPr>
          <p:cNvCxnSpPr>
            <a:cxnSpLocks/>
          </p:cNvCxnSpPr>
          <p:nvPr/>
        </p:nvCxnSpPr>
        <p:spPr>
          <a:xfrm>
            <a:off x="7201787" y="1733354"/>
            <a:ext cx="3685952"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FBAD1D-C696-5248-9876-E3A138096532}"/>
              </a:ext>
            </a:extLst>
          </p:cNvPr>
          <p:cNvCxnSpPr>
            <a:cxnSpLocks/>
          </p:cNvCxnSpPr>
          <p:nvPr/>
        </p:nvCxnSpPr>
        <p:spPr>
          <a:xfrm>
            <a:off x="8565931" y="3224036"/>
            <a:ext cx="2321808"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1A76EA-8025-114A-ABD7-33BEBCAF8158}"/>
              </a:ext>
            </a:extLst>
          </p:cNvPr>
          <p:cNvCxnSpPr>
            <a:cxnSpLocks/>
          </p:cNvCxnSpPr>
          <p:nvPr/>
        </p:nvCxnSpPr>
        <p:spPr>
          <a:xfrm>
            <a:off x="8639503" y="3501000"/>
            <a:ext cx="22482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D26897-3A41-8B4C-A259-90678A380F1F}"/>
              </a:ext>
            </a:extLst>
          </p:cNvPr>
          <p:cNvCxnSpPr>
            <a:cxnSpLocks/>
          </p:cNvCxnSpPr>
          <p:nvPr/>
        </p:nvCxnSpPr>
        <p:spPr>
          <a:xfrm>
            <a:off x="8358753" y="3847850"/>
            <a:ext cx="253579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102D737-07E9-E34A-B0C7-ADA09DEF73F8}"/>
              </a:ext>
            </a:extLst>
          </p:cNvPr>
          <p:cNvCxnSpPr>
            <a:cxnSpLocks/>
          </p:cNvCxnSpPr>
          <p:nvPr/>
        </p:nvCxnSpPr>
        <p:spPr>
          <a:xfrm>
            <a:off x="8266670" y="2939864"/>
            <a:ext cx="2621069"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78F44E-D78B-3D4C-920E-9717DA17AF80}"/>
              </a:ext>
            </a:extLst>
          </p:cNvPr>
          <p:cNvCxnSpPr>
            <a:cxnSpLocks/>
          </p:cNvCxnSpPr>
          <p:nvPr/>
        </p:nvCxnSpPr>
        <p:spPr>
          <a:xfrm>
            <a:off x="7010400" y="2411638"/>
            <a:ext cx="3877339"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000B17-5353-9D4F-BDF4-4163218B3835}"/>
              </a:ext>
            </a:extLst>
          </p:cNvPr>
          <p:cNvCxnSpPr>
            <a:cxnSpLocks/>
          </p:cNvCxnSpPr>
          <p:nvPr/>
        </p:nvCxnSpPr>
        <p:spPr>
          <a:xfrm>
            <a:off x="7406640" y="2669797"/>
            <a:ext cx="3481099"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24C1E5-961B-2847-B93B-89956808EA69}"/>
              </a:ext>
            </a:extLst>
          </p:cNvPr>
          <p:cNvCxnSpPr>
            <a:cxnSpLocks/>
          </p:cNvCxnSpPr>
          <p:nvPr/>
        </p:nvCxnSpPr>
        <p:spPr>
          <a:xfrm>
            <a:off x="7549978" y="4567499"/>
            <a:ext cx="3343551"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9224A7-B8E1-7849-8829-D94A20F2CB49}"/>
              </a:ext>
            </a:extLst>
          </p:cNvPr>
          <p:cNvCxnSpPr>
            <a:cxnSpLocks/>
          </p:cNvCxnSpPr>
          <p:nvPr/>
        </p:nvCxnSpPr>
        <p:spPr>
          <a:xfrm>
            <a:off x="711200" y="5631393"/>
            <a:ext cx="276542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38A278B-5B27-3441-A72D-FC396E08AC6F}"/>
              </a:ext>
            </a:extLst>
          </p:cNvPr>
          <p:cNvCxnSpPr>
            <a:cxnSpLocks/>
          </p:cNvCxnSpPr>
          <p:nvPr/>
        </p:nvCxnSpPr>
        <p:spPr>
          <a:xfrm>
            <a:off x="8358753" y="4214643"/>
            <a:ext cx="2532540"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BA37D-FF15-6C46-804C-9BD92A9316BF}"/>
              </a:ext>
            </a:extLst>
          </p:cNvPr>
          <p:cNvCxnSpPr>
            <a:cxnSpLocks/>
          </p:cNvCxnSpPr>
          <p:nvPr/>
        </p:nvCxnSpPr>
        <p:spPr>
          <a:xfrm>
            <a:off x="6842234" y="4939458"/>
            <a:ext cx="404550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1B3287-8607-1145-B95F-B592D16B2825}"/>
              </a:ext>
            </a:extLst>
          </p:cNvPr>
          <p:cNvSpPr txBox="1"/>
          <p:nvPr/>
        </p:nvSpPr>
        <p:spPr>
          <a:xfrm>
            <a:off x="10831033" y="1881952"/>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4</a:t>
            </a:r>
          </a:p>
        </p:txBody>
      </p:sp>
      <p:sp>
        <p:nvSpPr>
          <p:cNvPr id="45" name="TextBox 44">
            <a:extLst>
              <a:ext uri="{FF2B5EF4-FFF2-40B4-BE49-F238E27FC236}">
                <a16:creationId xmlns:a16="http://schemas.microsoft.com/office/drawing/2014/main" id="{D86505E5-C5DE-534D-A820-911D0C75F64B}"/>
              </a:ext>
            </a:extLst>
          </p:cNvPr>
          <p:cNvSpPr txBox="1"/>
          <p:nvPr/>
        </p:nvSpPr>
        <p:spPr>
          <a:xfrm>
            <a:off x="10831033" y="2193169"/>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6</a:t>
            </a:r>
          </a:p>
        </p:txBody>
      </p:sp>
      <p:sp>
        <p:nvSpPr>
          <p:cNvPr id="46" name="TextBox 45">
            <a:extLst>
              <a:ext uri="{FF2B5EF4-FFF2-40B4-BE49-F238E27FC236}">
                <a16:creationId xmlns:a16="http://schemas.microsoft.com/office/drawing/2014/main" id="{C157427B-6691-B14D-B914-833753BEBE3E}"/>
              </a:ext>
            </a:extLst>
          </p:cNvPr>
          <p:cNvSpPr txBox="1"/>
          <p:nvPr/>
        </p:nvSpPr>
        <p:spPr>
          <a:xfrm>
            <a:off x="10831033" y="2453051"/>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7</a:t>
            </a:r>
          </a:p>
        </p:txBody>
      </p:sp>
      <p:sp>
        <p:nvSpPr>
          <p:cNvPr id="47" name="TextBox 46">
            <a:extLst>
              <a:ext uri="{FF2B5EF4-FFF2-40B4-BE49-F238E27FC236}">
                <a16:creationId xmlns:a16="http://schemas.microsoft.com/office/drawing/2014/main" id="{EB8BFAEC-AFAE-6F4F-A921-76068912C67B}"/>
              </a:ext>
            </a:extLst>
          </p:cNvPr>
          <p:cNvSpPr txBox="1"/>
          <p:nvPr/>
        </p:nvSpPr>
        <p:spPr>
          <a:xfrm>
            <a:off x="10831033" y="2722558"/>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8</a:t>
            </a:r>
          </a:p>
        </p:txBody>
      </p:sp>
      <p:sp>
        <p:nvSpPr>
          <p:cNvPr id="48" name="TextBox 47">
            <a:extLst>
              <a:ext uri="{FF2B5EF4-FFF2-40B4-BE49-F238E27FC236}">
                <a16:creationId xmlns:a16="http://schemas.microsoft.com/office/drawing/2014/main" id="{54916F20-41CD-8B49-8CC2-81F2B45A497C}"/>
              </a:ext>
            </a:extLst>
          </p:cNvPr>
          <p:cNvSpPr txBox="1"/>
          <p:nvPr/>
        </p:nvSpPr>
        <p:spPr>
          <a:xfrm>
            <a:off x="10831033" y="3011316"/>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9</a:t>
            </a:r>
          </a:p>
        </p:txBody>
      </p:sp>
      <p:sp>
        <p:nvSpPr>
          <p:cNvPr id="49" name="TextBox 48">
            <a:extLst>
              <a:ext uri="{FF2B5EF4-FFF2-40B4-BE49-F238E27FC236}">
                <a16:creationId xmlns:a16="http://schemas.microsoft.com/office/drawing/2014/main" id="{BE940BE9-6B9C-7945-9B10-7A5E2B3FF16B}"/>
              </a:ext>
            </a:extLst>
          </p:cNvPr>
          <p:cNvSpPr txBox="1"/>
          <p:nvPr/>
        </p:nvSpPr>
        <p:spPr>
          <a:xfrm>
            <a:off x="10831033" y="3290449"/>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11</a:t>
            </a:r>
          </a:p>
        </p:txBody>
      </p:sp>
      <p:sp>
        <p:nvSpPr>
          <p:cNvPr id="50" name="TextBox 49">
            <a:extLst>
              <a:ext uri="{FF2B5EF4-FFF2-40B4-BE49-F238E27FC236}">
                <a16:creationId xmlns:a16="http://schemas.microsoft.com/office/drawing/2014/main" id="{EDEB5F29-CE6A-6E4B-9819-6ADA5F4A341D}"/>
              </a:ext>
            </a:extLst>
          </p:cNvPr>
          <p:cNvSpPr txBox="1"/>
          <p:nvPr/>
        </p:nvSpPr>
        <p:spPr>
          <a:xfrm>
            <a:off x="10831033" y="3630542"/>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12</a:t>
            </a:r>
          </a:p>
        </p:txBody>
      </p:sp>
      <p:sp>
        <p:nvSpPr>
          <p:cNvPr id="51" name="TextBox 50">
            <a:extLst>
              <a:ext uri="{FF2B5EF4-FFF2-40B4-BE49-F238E27FC236}">
                <a16:creationId xmlns:a16="http://schemas.microsoft.com/office/drawing/2014/main" id="{ADF9217F-D996-9443-8EAA-B4809884992B}"/>
              </a:ext>
            </a:extLst>
          </p:cNvPr>
          <p:cNvSpPr txBox="1"/>
          <p:nvPr/>
        </p:nvSpPr>
        <p:spPr>
          <a:xfrm>
            <a:off x="10831033" y="3999511"/>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13</a:t>
            </a:r>
          </a:p>
        </p:txBody>
      </p:sp>
      <p:sp>
        <p:nvSpPr>
          <p:cNvPr id="52" name="TextBox 51">
            <a:extLst>
              <a:ext uri="{FF2B5EF4-FFF2-40B4-BE49-F238E27FC236}">
                <a16:creationId xmlns:a16="http://schemas.microsoft.com/office/drawing/2014/main" id="{1E6CDD47-DB62-CB44-87BA-B8018D50A1DD}"/>
              </a:ext>
            </a:extLst>
          </p:cNvPr>
          <p:cNvSpPr txBox="1"/>
          <p:nvPr/>
        </p:nvSpPr>
        <p:spPr>
          <a:xfrm>
            <a:off x="10831033" y="4355645"/>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14</a:t>
            </a:r>
          </a:p>
        </p:txBody>
      </p:sp>
      <p:sp>
        <p:nvSpPr>
          <p:cNvPr id="53" name="TextBox 52">
            <a:extLst>
              <a:ext uri="{FF2B5EF4-FFF2-40B4-BE49-F238E27FC236}">
                <a16:creationId xmlns:a16="http://schemas.microsoft.com/office/drawing/2014/main" id="{FFBD568D-14B2-2240-B24D-3EAD494B440B}"/>
              </a:ext>
            </a:extLst>
          </p:cNvPr>
          <p:cNvSpPr txBox="1"/>
          <p:nvPr/>
        </p:nvSpPr>
        <p:spPr>
          <a:xfrm>
            <a:off x="10831033" y="4727822"/>
            <a:ext cx="403870" cy="300467"/>
          </a:xfrm>
          <a:prstGeom prst="rect">
            <a:avLst/>
          </a:prstGeom>
          <a:noFill/>
        </p:spPr>
        <p:txBody>
          <a:bodyPr wrap="square" rtlCol="0">
            <a:spAutoFit/>
          </a:bodyPr>
          <a:lstStyle/>
          <a:p>
            <a:pPr algn="r">
              <a:lnSpc>
                <a:spcPts val="1840"/>
              </a:lnSpc>
            </a:pPr>
            <a:r>
              <a:rPr lang="en-US" sz="12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319208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B40EF1C-32CF-754D-A81E-C7005DF4662E}"/>
              </a:ext>
            </a:extLst>
          </p:cNvPr>
          <p:cNvSpPr/>
          <p:nvPr/>
        </p:nvSpPr>
        <p:spPr>
          <a:xfrm>
            <a:off x="7168360" y="0"/>
            <a:ext cx="502364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19771F3-8BFD-0743-9A29-09B0426A3F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35000"/>
                    </a14:imgEffect>
                  </a14:imgLayer>
                </a14:imgProps>
              </a:ext>
            </a:extLst>
          </a:blip>
          <a:stretch>
            <a:fillRect/>
          </a:stretch>
        </p:blipFill>
        <p:spPr>
          <a:xfrm>
            <a:off x="7693407" y="2775233"/>
            <a:ext cx="829450" cy="473971"/>
          </a:xfrm>
          <a:prstGeom prst="rect">
            <a:avLst/>
          </a:prstGeom>
        </p:spPr>
      </p:pic>
      <p:sp>
        <p:nvSpPr>
          <p:cNvPr id="4" name="TextBox 3">
            <a:extLst>
              <a:ext uri="{FF2B5EF4-FFF2-40B4-BE49-F238E27FC236}">
                <a16:creationId xmlns:a16="http://schemas.microsoft.com/office/drawing/2014/main" id="{56E0B136-5672-8548-A4E3-FE7260C4B395}"/>
              </a:ext>
            </a:extLst>
          </p:cNvPr>
          <p:cNvSpPr txBox="1"/>
          <p:nvPr/>
        </p:nvSpPr>
        <p:spPr>
          <a:xfrm>
            <a:off x="623434" y="648890"/>
            <a:ext cx="6578353" cy="535531"/>
          </a:xfrm>
          <a:prstGeom prst="rect">
            <a:avLst/>
          </a:prstGeom>
          <a:noFill/>
        </p:spPr>
        <p:txBody>
          <a:bodyPr wrap="square" rtlCol="0">
            <a:spAutoFit/>
          </a:bodyPr>
          <a:lstStyle/>
          <a:p>
            <a:pPr>
              <a:lnSpc>
                <a:spcPct val="80000"/>
              </a:lnSpc>
            </a:pPr>
            <a:r>
              <a:rPr lang="en-US" sz="3600" b="1" dirty="0">
                <a:solidFill>
                  <a:srgbClr val="4AC1E0"/>
                </a:solidFill>
                <a:latin typeface="Arial" panose="020B0604020202020204" pitchFamily="34" charset="0"/>
                <a:cs typeface="Arial" panose="020B0604020202020204" pitchFamily="34" charset="0"/>
              </a:rPr>
              <a:t>Dear Channel Partner,</a:t>
            </a:r>
          </a:p>
        </p:txBody>
      </p:sp>
      <p:sp>
        <p:nvSpPr>
          <p:cNvPr id="5" name="TextBox 4">
            <a:extLst>
              <a:ext uri="{FF2B5EF4-FFF2-40B4-BE49-F238E27FC236}">
                <a16:creationId xmlns:a16="http://schemas.microsoft.com/office/drawing/2014/main" id="{AF2F6A26-164A-724E-BD69-19D07AE4056D}"/>
              </a:ext>
            </a:extLst>
          </p:cNvPr>
          <p:cNvSpPr txBox="1"/>
          <p:nvPr/>
        </p:nvSpPr>
        <p:spPr>
          <a:xfrm>
            <a:off x="623435" y="1352173"/>
            <a:ext cx="5762231" cy="4524315"/>
          </a:xfrm>
          <a:prstGeom prst="rect">
            <a:avLst/>
          </a:prstGeom>
          <a:noFill/>
        </p:spPr>
        <p:txBody>
          <a:bodyPr wrap="square" lIns="91440" tIns="45720" rIns="91440" bIns="45720" rtlCol="0" anchor="t">
            <a:spAutoFit/>
          </a:bodyPr>
          <a:lstStyle/>
          <a:p>
            <a:r>
              <a:rPr lang="en-US" sz="1200" dirty="0">
                <a:latin typeface="Arial"/>
                <a:cs typeface="Arial"/>
              </a:rPr>
              <a:t>Over the past year, the Lenovo and AMD relationship has continued to accelerate with strong demand for Lenovo solutions built on the world’s highest performing x86 AMD EPYC™ processors, and our common interest of tenaciously focusing on the channel.</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Through our strong portfolio of </a:t>
            </a:r>
            <a:r>
              <a:rPr lang="en-US" sz="1200" b="1" dirty="0">
                <a:latin typeface="Arial"/>
                <a:cs typeface="Arial"/>
              </a:rPr>
              <a:t>ThinkSystem</a:t>
            </a:r>
            <a:r>
              <a:rPr lang="en-US" sz="1200" dirty="0">
                <a:latin typeface="Arial"/>
                <a:cs typeface="Arial"/>
              </a:rPr>
              <a:t> and </a:t>
            </a:r>
            <a:r>
              <a:rPr lang="en-US" sz="1200" b="1" dirty="0">
                <a:latin typeface="Arial"/>
                <a:cs typeface="Arial"/>
              </a:rPr>
              <a:t>ThinkAgile</a:t>
            </a:r>
            <a:r>
              <a:rPr lang="en-US" sz="1200" dirty="0">
                <a:latin typeface="Arial"/>
                <a:cs typeface="Arial"/>
              </a:rPr>
              <a:t> Servers powered by AMD EPYC™ processors, we outperform the competition across all markets like HCI and virtualization. These servers deliver exceptional performance, security features, and efficiency to offer an innovative solution to your customers. </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At both AMD and Lenovo, the channel is one of our main priorities and will continue to be as we move forward. We will continue our Channel-First commitment by executing on our strong roadmap, strengthening our relationships with key channel partners, and maintaining a best-in-class channel sales team.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a:cs typeface="Arial"/>
              </a:rPr>
              <a:t>We encourage you to use the following playbook, which is designed to provide enablement and co-marketing assets that you can use to drive demand with your prospects and customers.</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When you partner with Lenovo and AMD, not only do you stand out from the competition, but you also win new customers with purpose-built solutions. You provide a secure option for customers to keep their data safe with modern security features, and you strengthen relationships with your existing customers by providing them smarter data center consolidation. </a:t>
            </a:r>
          </a:p>
        </p:txBody>
      </p:sp>
      <p:sp>
        <p:nvSpPr>
          <p:cNvPr id="10" name="Slide Number Placeholder 1">
            <a:extLst>
              <a:ext uri="{FF2B5EF4-FFF2-40B4-BE49-F238E27FC236}">
                <a16:creationId xmlns:a16="http://schemas.microsoft.com/office/drawing/2014/main" id="{18A512A8-3D08-8D46-A06F-C2431D4F76C6}"/>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Lenovo AMD Playbook</a:t>
            </a:r>
          </a:p>
        </p:txBody>
      </p:sp>
      <p:pic>
        <p:nvPicPr>
          <p:cNvPr id="14" name="Picture 13">
            <a:extLst>
              <a:ext uri="{FF2B5EF4-FFF2-40B4-BE49-F238E27FC236}">
                <a16:creationId xmlns:a16="http://schemas.microsoft.com/office/drawing/2014/main" id="{29E4447D-8376-F44A-9AA8-831FC09C21F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33000"/>
                    </a14:imgEffect>
                    <a14:imgEffect>
                      <a14:brightnessContrast bright="-15000" contrast="47000"/>
                    </a14:imgEffect>
                  </a14:imgLayer>
                </a14:imgProps>
              </a:ext>
            </a:extLst>
          </a:blip>
          <a:stretch>
            <a:fillRect/>
          </a:stretch>
        </p:blipFill>
        <p:spPr>
          <a:xfrm>
            <a:off x="7693407" y="1863502"/>
            <a:ext cx="1934078" cy="435780"/>
          </a:xfrm>
          <a:prstGeom prst="rect">
            <a:avLst/>
          </a:prstGeom>
        </p:spPr>
      </p:pic>
      <p:sp>
        <p:nvSpPr>
          <p:cNvPr id="15" name="TextBox 14">
            <a:extLst>
              <a:ext uri="{FF2B5EF4-FFF2-40B4-BE49-F238E27FC236}">
                <a16:creationId xmlns:a16="http://schemas.microsoft.com/office/drawing/2014/main" id="{956F8EBC-AB6B-F342-AFA8-350C969707A6}"/>
              </a:ext>
            </a:extLst>
          </p:cNvPr>
          <p:cNvSpPr txBox="1"/>
          <p:nvPr/>
        </p:nvSpPr>
        <p:spPr>
          <a:xfrm>
            <a:off x="7622021" y="1458747"/>
            <a:ext cx="3591428" cy="400110"/>
          </a:xfrm>
          <a:prstGeom prst="rect">
            <a:avLst/>
          </a:prstGeom>
          <a:noFill/>
        </p:spPr>
        <p:txBody>
          <a:bodyPr wrap="square" lIns="91440" tIns="45720" rIns="91440" bIns="45720" rtlCol="0" anchor="t">
            <a:spAutoFit/>
          </a:bodyPr>
          <a:lstStyle/>
          <a:p>
            <a:r>
              <a:rPr lang="en-US" sz="1000" b="1" dirty="0">
                <a:latin typeface="Arial"/>
                <a:cs typeface="Arial"/>
              </a:rPr>
              <a:t>North America Channel Chief </a:t>
            </a:r>
          </a:p>
          <a:p>
            <a:r>
              <a:rPr lang="en-US" sz="1000" b="1" dirty="0">
                <a:latin typeface="Arial"/>
                <a:cs typeface="Arial"/>
              </a:rPr>
              <a:t>Terry Richardson</a:t>
            </a:r>
            <a:endParaRPr lang="en-US" sz="1000" b="1" dirty="0">
              <a:solidFill>
                <a:srgbClr val="4AC1E0"/>
              </a:solidFill>
              <a:latin typeface="Arial"/>
              <a:cs typeface="Arial"/>
            </a:endParaRPr>
          </a:p>
        </p:txBody>
      </p:sp>
      <p:sp>
        <p:nvSpPr>
          <p:cNvPr id="16" name="TextBox 15">
            <a:extLst>
              <a:ext uri="{FF2B5EF4-FFF2-40B4-BE49-F238E27FC236}">
                <a16:creationId xmlns:a16="http://schemas.microsoft.com/office/drawing/2014/main" id="{4D88BD54-CBE5-7B40-A9F3-BC6AF1ED3221}"/>
              </a:ext>
            </a:extLst>
          </p:cNvPr>
          <p:cNvSpPr txBox="1"/>
          <p:nvPr/>
        </p:nvSpPr>
        <p:spPr>
          <a:xfrm>
            <a:off x="7622020" y="648890"/>
            <a:ext cx="4054868" cy="707886"/>
          </a:xfrm>
          <a:prstGeom prst="rect">
            <a:avLst/>
          </a:prstGeom>
          <a:noFill/>
        </p:spPr>
        <p:txBody>
          <a:bodyPr wrap="square" lIns="91440" tIns="45720" rIns="91440" bIns="45720" rtlCol="0" anchor="t">
            <a:spAutoFit/>
          </a:bodyPr>
          <a:lstStyle/>
          <a:p>
            <a:r>
              <a:rPr lang="en-US" sz="1600" b="1" dirty="0">
                <a:solidFill>
                  <a:srgbClr val="4AC1E0"/>
                </a:solidFill>
                <a:latin typeface="Arial"/>
                <a:cs typeface="Arial"/>
              </a:rPr>
              <a:t>We look forward to partnering with you!</a:t>
            </a:r>
          </a:p>
          <a:p>
            <a:endParaRPr lang="en-US" sz="1200" dirty="0">
              <a:solidFill>
                <a:srgbClr val="4AC1E0"/>
              </a:solidFill>
              <a:latin typeface="Arial" panose="020B0604020202020204" pitchFamily="34" charset="0"/>
              <a:cs typeface="Arial" panose="020B0604020202020204" pitchFamily="34" charset="0"/>
            </a:endParaRPr>
          </a:p>
          <a:p>
            <a:r>
              <a:rPr lang="en-US" sz="1200" b="1" dirty="0">
                <a:latin typeface="Arial"/>
                <a:cs typeface="Arial"/>
              </a:rPr>
              <a:t>Sincerely,</a:t>
            </a:r>
            <a:endParaRPr lang="en-US" sz="12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50515AD-C373-FF49-AD2D-58229779CD9E}"/>
              </a:ext>
            </a:extLst>
          </p:cNvPr>
          <p:cNvSpPr txBox="1"/>
          <p:nvPr/>
        </p:nvSpPr>
        <p:spPr>
          <a:xfrm>
            <a:off x="7622020" y="2440932"/>
            <a:ext cx="3896227" cy="400110"/>
          </a:xfrm>
          <a:prstGeom prst="rect">
            <a:avLst/>
          </a:prstGeom>
          <a:noFill/>
        </p:spPr>
        <p:txBody>
          <a:bodyPr wrap="square" lIns="91440" tIns="45720" rIns="91440" bIns="45720" rtlCol="0" anchor="t">
            <a:spAutoFit/>
          </a:bodyPr>
          <a:lstStyle/>
          <a:p>
            <a:r>
              <a:rPr lang="en-US" sz="1000" b="1" dirty="0">
                <a:latin typeface="Arial"/>
                <a:cs typeface="Arial"/>
              </a:rPr>
              <a:t>North America Vice President, International Sales Organization Channel</a:t>
            </a:r>
          </a:p>
        </p:txBody>
      </p:sp>
      <p:cxnSp>
        <p:nvCxnSpPr>
          <p:cNvPr id="20" name="Straight Connector 19">
            <a:extLst>
              <a:ext uri="{FF2B5EF4-FFF2-40B4-BE49-F238E27FC236}">
                <a16:creationId xmlns:a16="http://schemas.microsoft.com/office/drawing/2014/main" id="{DAD560BA-D689-7A40-A3D1-EFAAC0AF86DE}"/>
              </a:ext>
            </a:extLst>
          </p:cNvPr>
          <p:cNvCxnSpPr/>
          <p:nvPr/>
        </p:nvCxnSpPr>
        <p:spPr>
          <a:xfrm>
            <a:off x="7693407" y="2337153"/>
            <a:ext cx="34152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18BDD5-EB48-3342-8EAE-90D1FEB9A538}"/>
              </a:ext>
            </a:extLst>
          </p:cNvPr>
          <p:cNvCxnSpPr/>
          <p:nvPr/>
        </p:nvCxnSpPr>
        <p:spPr>
          <a:xfrm>
            <a:off x="7693407" y="3249204"/>
            <a:ext cx="34152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10A64D3-80CA-4B47-B8A8-42CE20AA13A0}"/>
              </a:ext>
            </a:extLst>
          </p:cNvPr>
          <p:cNvPicPr>
            <a:picLocks noChangeAspect="1"/>
          </p:cNvPicPr>
          <p:nvPr/>
        </p:nvPicPr>
        <p:blipFill>
          <a:blip r:embed="rId7"/>
          <a:srcRect l="10418" r="10418"/>
          <a:stretch/>
        </p:blipFill>
        <p:spPr>
          <a:xfrm rot="16200000">
            <a:off x="9874249" y="4540249"/>
            <a:ext cx="1727202" cy="2908301"/>
          </a:xfrm>
          <a:prstGeom prst="rtTriangle">
            <a:avLst/>
          </a:prstGeom>
        </p:spPr>
      </p:pic>
      <p:sp>
        <p:nvSpPr>
          <p:cNvPr id="28" name="Slide Number Placeholder 1">
            <a:extLst>
              <a:ext uri="{FF2B5EF4-FFF2-40B4-BE49-F238E27FC236}">
                <a16:creationId xmlns:a16="http://schemas.microsoft.com/office/drawing/2014/main" id="{8F359F70-2E50-6840-812C-691AF8838EEA}"/>
              </a:ext>
            </a:extLst>
          </p:cNvPr>
          <p:cNvSpPr txBox="1">
            <a:spLocks/>
          </p:cNvSpPr>
          <p:nvPr/>
        </p:nvSpPr>
        <p:spPr>
          <a:xfrm>
            <a:off x="11234903" y="6405024"/>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3</a:t>
            </a:fld>
            <a:endParaRPr lang="en-US" sz="1000" dirty="0">
              <a:solidFill>
                <a:schemeClr val="bg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1E6FCF6A-98BD-4940-8C88-2E09E40FB54A}"/>
              </a:ext>
            </a:extLst>
          </p:cNvPr>
          <p:cNvPicPr>
            <a:picLocks noChangeAspect="1"/>
          </p:cNvPicPr>
          <p:nvPr/>
        </p:nvPicPr>
        <p:blipFill rotWithShape="1">
          <a:blip r:embed="rId7"/>
          <a:srcRect l="29410" r="66640"/>
          <a:stretch/>
        </p:blipFill>
        <p:spPr>
          <a:xfrm>
            <a:off x="0" y="0"/>
            <a:ext cx="203200" cy="6858000"/>
          </a:xfrm>
          <a:prstGeom prst="rect">
            <a:avLst/>
          </a:prstGeom>
        </p:spPr>
      </p:pic>
    </p:spTree>
    <p:extLst>
      <p:ext uri="{BB962C8B-B14F-4D97-AF65-F5344CB8AC3E}">
        <p14:creationId xmlns:p14="http://schemas.microsoft.com/office/powerpoint/2010/main" val="325546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B02A85-E8E6-194B-8423-2B2E7CEAE54A}"/>
              </a:ext>
            </a:extLst>
          </p:cNvPr>
          <p:cNvPicPr>
            <a:picLocks noChangeAspect="1"/>
          </p:cNvPicPr>
          <p:nvPr/>
        </p:nvPicPr>
        <p:blipFill rotWithShape="1">
          <a:blip r:embed="rId3"/>
          <a:srcRect t="35194" r="67795" b="21849"/>
          <a:stretch/>
        </p:blipFill>
        <p:spPr>
          <a:xfrm rot="16200000" flipH="1" flipV="1">
            <a:off x="2667361" y="-2667361"/>
            <a:ext cx="6857277" cy="12192000"/>
          </a:xfrm>
          <a:prstGeom prst="rect">
            <a:avLst/>
          </a:prstGeom>
        </p:spPr>
      </p:pic>
      <p:pic>
        <p:nvPicPr>
          <p:cNvPr id="15" name="Graphic 14">
            <a:extLst>
              <a:ext uri="{FF2B5EF4-FFF2-40B4-BE49-F238E27FC236}">
                <a16:creationId xmlns:a16="http://schemas.microsoft.com/office/drawing/2014/main" id="{EC712B54-48FE-7443-8359-23FF866F6AD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2182" t="20423" r="34971" b="32442"/>
          <a:stretch/>
        </p:blipFill>
        <p:spPr>
          <a:xfrm flipH="1">
            <a:off x="3307404" y="721"/>
            <a:ext cx="8884596" cy="6857279"/>
          </a:xfrm>
          <a:prstGeom prst="rect">
            <a:avLst/>
          </a:prstGeom>
        </p:spPr>
      </p:pic>
      <p:sp>
        <p:nvSpPr>
          <p:cNvPr id="14" name="TextBox 13">
            <a:extLst>
              <a:ext uri="{FF2B5EF4-FFF2-40B4-BE49-F238E27FC236}">
                <a16:creationId xmlns:a16="http://schemas.microsoft.com/office/drawing/2014/main" id="{782616B9-5033-7747-B7F4-6C50C7A690A0}"/>
              </a:ext>
            </a:extLst>
          </p:cNvPr>
          <p:cNvSpPr txBox="1"/>
          <p:nvPr/>
        </p:nvSpPr>
        <p:spPr>
          <a:xfrm>
            <a:off x="623435" y="2491548"/>
            <a:ext cx="2757940" cy="1421928"/>
          </a:xfrm>
          <a:prstGeom prst="rect">
            <a:avLst/>
          </a:prstGeom>
          <a:noFill/>
        </p:spPr>
        <p:txBody>
          <a:bodyPr wrap="square" rtlCol="0">
            <a:spAutoFit/>
          </a:bodyPr>
          <a:lstStyle/>
          <a:p>
            <a:pPr>
              <a:lnSpc>
                <a:spcPct val="80000"/>
              </a:lnSpc>
            </a:pPr>
            <a:r>
              <a:rPr lang="en-US" sz="3600" b="1" dirty="0">
                <a:solidFill>
                  <a:schemeClr val="bg1"/>
                </a:solidFill>
                <a:latin typeface="Arial" panose="020B0604020202020204" pitchFamily="34" charset="0"/>
                <a:cs typeface="Arial" panose="020B0604020202020204" pitchFamily="34" charset="0"/>
              </a:rPr>
              <a:t>Demand Generation Resources</a:t>
            </a:r>
          </a:p>
        </p:txBody>
      </p:sp>
      <p:sp>
        <p:nvSpPr>
          <p:cNvPr id="7" name="Slide Number Placeholder 1">
            <a:extLst>
              <a:ext uri="{FF2B5EF4-FFF2-40B4-BE49-F238E27FC236}">
                <a16:creationId xmlns:a16="http://schemas.microsoft.com/office/drawing/2014/main" id="{BE3CA780-F16C-C84A-997A-038D5CED0DEB}"/>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4</a:t>
            </a:fld>
            <a:endParaRPr lang="en-US" sz="1000" dirty="0">
              <a:solidFill>
                <a:schemeClr val="bg1"/>
              </a:solidFill>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B537D14A-4082-A549-892F-2F4FD2B8C9C8}"/>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
        <p:nvSpPr>
          <p:cNvPr id="12" name="TextBox 11">
            <a:extLst>
              <a:ext uri="{FF2B5EF4-FFF2-40B4-BE49-F238E27FC236}">
                <a16:creationId xmlns:a16="http://schemas.microsoft.com/office/drawing/2014/main" id="{77443D56-AA41-D940-95C3-1D18885AFA1F}"/>
              </a:ext>
            </a:extLst>
          </p:cNvPr>
          <p:cNvSpPr txBox="1"/>
          <p:nvPr/>
        </p:nvSpPr>
        <p:spPr>
          <a:xfrm>
            <a:off x="7797800" y="6260876"/>
            <a:ext cx="3393289" cy="400110"/>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Note: You must be logged into Lenovo Partner Hub </a:t>
            </a:r>
            <a:r>
              <a:rPr lang="en-US" sz="1000" dirty="0">
                <a:solidFill>
                  <a:srgbClr val="4AC1E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https://www.lenovopartnerhub.com/</a:t>
            </a:r>
            <a:r>
              <a:rPr lang="en-US" sz="1000" dirty="0">
                <a:solidFill>
                  <a:srgbClr val="4AC1E0"/>
                </a:solidFill>
                <a:latin typeface="Arial" panose="020B0604020202020204" pitchFamily="34" charset="0"/>
                <a:cs typeface="Arial" panose="020B0604020202020204" pitchFamily="34" charset="0"/>
              </a:rPr>
              <a:t> </a:t>
            </a:r>
            <a:r>
              <a:rPr lang="en-US" sz="1000" dirty="0">
                <a:solidFill>
                  <a:schemeClr val="bg1"/>
                </a:solidFill>
                <a:latin typeface="Arial" panose="020B0604020202020204" pitchFamily="34" charset="0"/>
                <a:cs typeface="Arial" panose="020B0604020202020204" pitchFamily="34" charset="0"/>
              </a:rPr>
              <a:t>to access resources</a:t>
            </a:r>
          </a:p>
        </p:txBody>
      </p:sp>
    </p:spTree>
    <p:extLst>
      <p:ext uri="{BB962C8B-B14F-4D97-AF65-F5344CB8AC3E}">
        <p14:creationId xmlns:p14="http://schemas.microsoft.com/office/powerpoint/2010/main" val="70579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A7D0AC-63FF-9743-854B-460123CA1264}"/>
              </a:ext>
            </a:extLst>
          </p:cNvPr>
          <p:cNvPicPr>
            <a:picLocks noChangeAspect="1"/>
          </p:cNvPicPr>
          <p:nvPr/>
        </p:nvPicPr>
        <p:blipFill>
          <a:blip r:embed="rId2"/>
          <a:srcRect/>
          <a:stretch/>
        </p:blipFill>
        <p:spPr>
          <a:xfrm>
            <a:off x="3256284" y="2986839"/>
            <a:ext cx="5288470" cy="3871161"/>
          </a:xfrm>
          <a:prstGeom prst="rect">
            <a:avLst/>
          </a:prstGeom>
        </p:spPr>
      </p:pic>
      <p:sp>
        <p:nvSpPr>
          <p:cNvPr id="23" name="Rectangle 22">
            <a:extLst>
              <a:ext uri="{FF2B5EF4-FFF2-40B4-BE49-F238E27FC236}">
                <a16:creationId xmlns:a16="http://schemas.microsoft.com/office/drawing/2014/main" id="{6EF39108-025A-F441-A846-43B7A1E410F9}"/>
              </a:ext>
            </a:extLst>
          </p:cNvPr>
          <p:cNvSpPr/>
          <p:nvPr/>
        </p:nvSpPr>
        <p:spPr>
          <a:xfrm>
            <a:off x="54948" y="3691778"/>
            <a:ext cx="2922588" cy="780897"/>
          </a:xfrm>
          <a:prstGeom prst="rect">
            <a:avLst/>
          </a:prstGeom>
          <a:solidFill>
            <a:srgbClr val="4A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7D4A0D4-7C7F-F940-9693-437AD76253BD}"/>
              </a:ext>
            </a:extLst>
          </p:cNvPr>
          <p:cNvSpPr txBox="1"/>
          <p:nvPr/>
        </p:nvSpPr>
        <p:spPr>
          <a:xfrm>
            <a:off x="617232" y="3818447"/>
            <a:ext cx="1896824" cy="512961"/>
          </a:xfrm>
          <a:prstGeom prst="rect">
            <a:avLst/>
          </a:prstGeom>
          <a:noFill/>
        </p:spPr>
        <p:txBody>
          <a:bodyPr wrap="square" lIns="91440" tIns="45720" rIns="91440" bIns="45720" rtlCol="0" anchor="t">
            <a:spAutoFit/>
          </a:bodyPr>
          <a:lstStyle/>
          <a:p>
            <a:pPr>
              <a:spcAft>
                <a:spcPts val="400"/>
              </a:spcAft>
            </a:pPr>
            <a:r>
              <a:rPr lang="en-US" sz="1200" b="1" dirty="0">
                <a:solidFill>
                  <a:schemeClr val="bg1"/>
                </a:solidFill>
                <a:latin typeface="Arial"/>
                <a:cs typeface="Arial"/>
              </a:rPr>
              <a:t>Download link:</a:t>
            </a:r>
            <a:endParaRPr lang="en-US" dirty="0">
              <a:solidFill>
                <a:schemeClr val="bg1"/>
              </a:solidFill>
              <a:cs typeface="Calibri"/>
            </a:endParaRPr>
          </a:p>
          <a:p>
            <a:pPr>
              <a:spcAft>
                <a:spcPts val="400"/>
              </a:spcAft>
            </a:pPr>
            <a:r>
              <a:rPr lang="en-US" sz="1200" u="sng" dirty="0">
                <a:solidFill>
                  <a:schemeClr val="bg1"/>
                </a:solidFill>
                <a:latin typeface="Arial"/>
                <a:cs typeface="Arial"/>
                <a:hlinkClick r:id="rId3"/>
              </a:rPr>
              <a:t>https://lnv.gy/3q0Gp4U</a:t>
            </a:r>
            <a:endParaRPr lang="en-US" sz="1200" u="sng" dirty="0">
              <a:solidFill>
                <a:schemeClr val="bg1"/>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F77FAE4-5597-1846-B956-E0415DEA14E2}"/>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latin typeface="Arial" panose="020B0604020202020204" pitchFamily="34" charset="0"/>
                <a:cs typeface="Arial" panose="020B0604020202020204" pitchFamily="34" charset="0"/>
              </a:rPr>
              <a:pPr algn="r"/>
              <a:t>5</a:t>
            </a:fld>
            <a:endParaRPr lang="en-US" sz="1000" dirty="0">
              <a:latin typeface="Arial" panose="020B0604020202020204" pitchFamily="34" charset="0"/>
              <a:cs typeface="Arial" panose="020B0604020202020204" pitchFamily="34" charset="0"/>
            </a:endParaRPr>
          </a:p>
        </p:txBody>
      </p:sp>
      <p:sp>
        <p:nvSpPr>
          <p:cNvPr id="10" name="Slide Number Placeholder 1">
            <a:extLst>
              <a:ext uri="{FF2B5EF4-FFF2-40B4-BE49-F238E27FC236}">
                <a16:creationId xmlns:a16="http://schemas.microsoft.com/office/drawing/2014/main" id="{759AD376-2887-D84C-8606-664BF31807A0}"/>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Lenovo AMD Playbook</a:t>
            </a:r>
          </a:p>
        </p:txBody>
      </p:sp>
      <p:sp>
        <p:nvSpPr>
          <p:cNvPr id="13" name="TextBox 12">
            <a:extLst>
              <a:ext uri="{FF2B5EF4-FFF2-40B4-BE49-F238E27FC236}">
                <a16:creationId xmlns:a16="http://schemas.microsoft.com/office/drawing/2014/main" id="{A5ED6298-A700-CF41-B76F-ACA00176E99F}"/>
              </a:ext>
            </a:extLst>
          </p:cNvPr>
          <p:cNvSpPr txBox="1"/>
          <p:nvPr/>
        </p:nvSpPr>
        <p:spPr>
          <a:xfrm>
            <a:off x="623434" y="559990"/>
            <a:ext cx="1386341" cy="363176"/>
          </a:xfrm>
          <a:prstGeom prst="rect">
            <a:avLst/>
          </a:prstGeom>
          <a:noFill/>
        </p:spPr>
        <p:txBody>
          <a:bodyPr wrap="square" rtlCol="0">
            <a:spAutoFit/>
          </a:bodyPr>
          <a:lstStyle/>
          <a:p>
            <a:pPr>
              <a:lnSpc>
                <a:spcPct val="80000"/>
              </a:lnSpc>
            </a:pPr>
            <a:r>
              <a:rPr lang="en-US" sz="2200" b="1" dirty="0">
                <a:solidFill>
                  <a:srgbClr val="4AC1E0"/>
                </a:solidFill>
                <a:latin typeface="Arial" panose="020B0604020202020204" pitchFamily="34" charset="0"/>
                <a:cs typeface="Arial" panose="020B0604020202020204" pitchFamily="34" charset="0"/>
              </a:rPr>
              <a:t>Emails</a:t>
            </a:r>
          </a:p>
        </p:txBody>
      </p:sp>
      <p:sp>
        <p:nvSpPr>
          <p:cNvPr id="18" name="TextBox 17">
            <a:extLst>
              <a:ext uri="{FF2B5EF4-FFF2-40B4-BE49-F238E27FC236}">
                <a16:creationId xmlns:a16="http://schemas.microsoft.com/office/drawing/2014/main" id="{3F10C546-3362-3448-A666-71D0E4F7BA82}"/>
              </a:ext>
            </a:extLst>
          </p:cNvPr>
          <p:cNvSpPr txBox="1"/>
          <p:nvPr/>
        </p:nvSpPr>
        <p:spPr>
          <a:xfrm>
            <a:off x="623435" y="1204297"/>
            <a:ext cx="2922588" cy="2226250"/>
          </a:xfrm>
          <a:prstGeom prst="rect">
            <a:avLst/>
          </a:prstGeom>
          <a:noFill/>
        </p:spPr>
        <p:txBody>
          <a:bodyPr wrap="square" lIns="91440" tIns="45720" rIns="91440" bIns="45720" rtlCol="0" anchor="t">
            <a:spAutoFit/>
          </a:bodyPr>
          <a:lstStyle/>
          <a:p>
            <a:pPr>
              <a:spcAft>
                <a:spcPts val="400"/>
              </a:spcAft>
            </a:pPr>
            <a:r>
              <a:rPr lang="en-US" sz="1200" b="1" dirty="0">
                <a:latin typeface="Arial"/>
                <a:cs typeface="Arial"/>
              </a:rPr>
              <a:t>Use these pre-written emails for outreach to your databases. The emails can be sent individually or in sequence.</a:t>
            </a:r>
          </a:p>
          <a:p>
            <a:pPr>
              <a:spcAft>
                <a:spcPts val="400"/>
              </a:spcAft>
            </a:pPr>
            <a:endParaRPr lang="en-US" sz="1200" b="1" dirty="0">
              <a:latin typeface="Arial"/>
              <a:cs typeface="Arial"/>
            </a:endParaRPr>
          </a:p>
          <a:p>
            <a:pPr>
              <a:spcAft>
                <a:spcPts val="400"/>
              </a:spcAft>
            </a:pPr>
            <a:r>
              <a:rPr lang="en-US" sz="1200" b="1" dirty="0">
                <a:cs typeface="Arial"/>
              </a:rPr>
              <a:t>In the link below is an Email Kit where you’ll find everything you need to produce an email that you can use how you see fit. The kit includes layouts, copy, website code, logos and imagery. </a:t>
            </a:r>
            <a:endParaRPr lang="en-US" dirty="0"/>
          </a:p>
        </p:txBody>
      </p:sp>
      <p:sp>
        <p:nvSpPr>
          <p:cNvPr id="12" name="TextBox 11">
            <a:extLst>
              <a:ext uri="{FF2B5EF4-FFF2-40B4-BE49-F238E27FC236}">
                <a16:creationId xmlns:a16="http://schemas.microsoft.com/office/drawing/2014/main" id="{ED575265-89EC-BD4D-90A2-92114CB4BEE8}"/>
              </a:ext>
            </a:extLst>
          </p:cNvPr>
          <p:cNvSpPr txBox="1"/>
          <p:nvPr/>
        </p:nvSpPr>
        <p:spPr>
          <a:xfrm>
            <a:off x="4335712" y="1918672"/>
            <a:ext cx="2862214" cy="512961"/>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latin typeface="Arial"/>
                <a:cs typeface="Arial"/>
              </a:rPr>
              <a:t>Email A: </a:t>
            </a:r>
          </a:p>
          <a:p>
            <a:pPr>
              <a:spcAft>
                <a:spcPts val="400"/>
              </a:spcAft>
            </a:pPr>
            <a:r>
              <a:rPr lang="en-US" sz="1200" dirty="0">
                <a:latin typeface="Arial"/>
                <a:cs typeface="Arial"/>
              </a:rPr>
              <a:t>ThinkSystem &amp; ThinkAgile Overview</a:t>
            </a:r>
            <a:endParaRPr lang="en-US"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179FE4B-BC04-2E4E-9836-91076CF67183}"/>
              </a:ext>
            </a:extLst>
          </p:cNvPr>
          <p:cNvSpPr txBox="1"/>
          <p:nvPr/>
        </p:nvSpPr>
        <p:spPr>
          <a:xfrm>
            <a:off x="8674855" y="4203910"/>
            <a:ext cx="2560048" cy="748923"/>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latin typeface="Arial"/>
                <a:cs typeface="Arial"/>
              </a:rPr>
              <a:t>Email B: </a:t>
            </a:r>
          </a:p>
          <a:p>
            <a:pPr>
              <a:spcAft>
                <a:spcPts val="400"/>
              </a:spcAft>
            </a:pPr>
            <a:r>
              <a:rPr lang="en-US" sz="1200" dirty="0">
                <a:latin typeface="Arial"/>
                <a:cs typeface="Arial"/>
              </a:rPr>
              <a:t>Security Focus </a:t>
            </a:r>
          </a:p>
          <a:p>
            <a:pPr>
              <a:spcAft>
                <a:spcPts val="400"/>
              </a:spcAft>
            </a:pPr>
            <a:r>
              <a:rPr lang="en-US" sz="1200" dirty="0">
                <a:latin typeface="Arial"/>
                <a:cs typeface="Arial"/>
              </a:rPr>
              <a:t>(ThinkShield &amp; AMD Infinity Guard)</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1A3C431-E8F2-5F4D-85E6-4808A8328FDA}"/>
              </a:ext>
            </a:extLst>
          </p:cNvPr>
          <p:cNvPicPr>
            <a:picLocks noChangeAspect="1"/>
          </p:cNvPicPr>
          <p:nvPr/>
        </p:nvPicPr>
        <p:blipFill rotWithShape="1">
          <a:blip r:embed="rId4"/>
          <a:srcRect t="8758" r="6575"/>
          <a:stretch/>
        </p:blipFill>
        <p:spPr>
          <a:xfrm>
            <a:off x="7251220" y="0"/>
            <a:ext cx="4940780" cy="3532124"/>
          </a:xfrm>
          <a:prstGeom prst="rect">
            <a:avLst/>
          </a:prstGeom>
        </p:spPr>
      </p:pic>
      <p:pic>
        <p:nvPicPr>
          <p:cNvPr id="16" name="Picture 15">
            <a:extLst>
              <a:ext uri="{FF2B5EF4-FFF2-40B4-BE49-F238E27FC236}">
                <a16:creationId xmlns:a16="http://schemas.microsoft.com/office/drawing/2014/main" id="{0F5AC3CF-C809-5E4C-8F16-1BEAAAB06CF4}"/>
              </a:ext>
            </a:extLst>
          </p:cNvPr>
          <p:cNvPicPr>
            <a:picLocks noChangeAspect="1"/>
          </p:cNvPicPr>
          <p:nvPr/>
        </p:nvPicPr>
        <p:blipFill>
          <a:blip r:embed="rId5"/>
          <a:srcRect l="10418" r="10418"/>
          <a:stretch/>
        </p:blipFill>
        <p:spPr>
          <a:xfrm rot="16200000">
            <a:off x="9874249" y="4540249"/>
            <a:ext cx="1727202" cy="2908301"/>
          </a:xfrm>
          <a:prstGeom prst="rtTriangle">
            <a:avLst/>
          </a:prstGeom>
        </p:spPr>
      </p:pic>
      <p:sp>
        <p:nvSpPr>
          <p:cNvPr id="17" name="Slide Number Placeholder 1">
            <a:extLst>
              <a:ext uri="{FF2B5EF4-FFF2-40B4-BE49-F238E27FC236}">
                <a16:creationId xmlns:a16="http://schemas.microsoft.com/office/drawing/2014/main" id="{34A48FDD-3C25-7345-A008-93C73F8F7F52}"/>
              </a:ext>
            </a:extLst>
          </p:cNvPr>
          <p:cNvSpPr txBox="1">
            <a:spLocks/>
          </p:cNvSpPr>
          <p:nvPr/>
        </p:nvSpPr>
        <p:spPr>
          <a:xfrm>
            <a:off x="11234903" y="6405024"/>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5</a:t>
            </a:fld>
            <a:endParaRPr lang="en-US" sz="10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959A2CA-FBB9-0444-B34C-FD11C6A7001A}"/>
              </a:ext>
            </a:extLst>
          </p:cNvPr>
          <p:cNvPicPr>
            <a:picLocks noChangeAspect="1"/>
          </p:cNvPicPr>
          <p:nvPr/>
        </p:nvPicPr>
        <p:blipFill rotWithShape="1">
          <a:blip r:embed="rId5"/>
          <a:srcRect l="29410" r="66640"/>
          <a:stretch/>
        </p:blipFill>
        <p:spPr>
          <a:xfrm>
            <a:off x="0" y="0"/>
            <a:ext cx="203200" cy="6858000"/>
          </a:xfrm>
          <a:prstGeom prst="rect">
            <a:avLst/>
          </a:prstGeom>
        </p:spPr>
      </p:pic>
    </p:spTree>
    <p:extLst>
      <p:ext uri="{BB962C8B-B14F-4D97-AF65-F5344CB8AC3E}">
        <p14:creationId xmlns:p14="http://schemas.microsoft.com/office/powerpoint/2010/main" val="155433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B565E42-1079-0343-8915-9677A1ACD52D}"/>
              </a:ext>
            </a:extLst>
          </p:cNvPr>
          <p:cNvPicPr>
            <a:picLocks noChangeAspect="1"/>
          </p:cNvPicPr>
          <p:nvPr/>
        </p:nvPicPr>
        <p:blipFill>
          <a:blip r:embed="rId2"/>
          <a:srcRect l="10418" r="10418"/>
          <a:stretch/>
        </p:blipFill>
        <p:spPr>
          <a:xfrm rot="16200000">
            <a:off x="9874248" y="4540249"/>
            <a:ext cx="1727202" cy="2908301"/>
          </a:xfrm>
          <a:prstGeom prst="rtTriangle">
            <a:avLst/>
          </a:prstGeom>
        </p:spPr>
      </p:pic>
      <p:sp>
        <p:nvSpPr>
          <p:cNvPr id="25" name="Slide Number Placeholder 1">
            <a:extLst>
              <a:ext uri="{FF2B5EF4-FFF2-40B4-BE49-F238E27FC236}">
                <a16:creationId xmlns:a16="http://schemas.microsoft.com/office/drawing/2014/main" id="{3DAFC935-DD30-A94F-A7C2-ADB974C8E273}"/>
              </a:ext>
            </a:extLst>
          </p:cNvPr>
          <p:cNvSpPr txBox="1">
            <a:spLocks/>
          </p:cNvSpPr>
          <p:nvPr/>
        </p:nvSpPr>
        <p:spPr>
          <a:xfrm>
            <a:off x="11234903" y="6405024"/>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6</a:t>
            </a:fld>
            <a:endParaRPr lang="en-US" sz="1000" dirty="0">
              <a:solidFill>
                <a:schemeClr val="bg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608738CA-F6AA-174A-B446-91E8140259E0}"/>
              </a:ext>
            </a:extLst>
          </p:cNvPr>
          <p:cNvGrpSpPr/>
          <p:nvPr/>
        </p:nvGrpSpPr>
        <p:grpSpPr>
          <a:xfrm>
            <a:off x="9161000" y="824976"/>
            <a:ext cx="2604024" cy="5208048"/>
            <a:chOff x="10543625" y="905922"/>
            <a:chExt cx="2604024" cy="5208048"/>
          </a:xfrm>
        </p:grpSpPr>
        <p:pic>
          <p:nvPicPr>
            <p:cNvPr id="38" name="Picture 37">
              <a:extLst>
                <a:ext uri="{FF2B5EF4-FFF2-40B4-BE49-F238E27FC236}">
                  <a16:creationId xmlns:a16="http://schemas.microsoft.com/office/drawing/2014/main" id="{FCE8E38D-70B0-1B49-8304-349CE146A15D}"/>
                </a:ext>
              </a:extLst>
            </p:cNvPr>
            <p:cNvPicPr>
              <a:picLocks noChangeAspect="1"/>
            </p:cNvPicPr>
            <p:nvPr/>
          </p:nvPicPr>
          <p:blipFill>
            <a:blip r:embed="rId3"/>
            <a:stretch>
              <a:fillRect/>
            </a:stretch>
          </p:blipFill>
          <p:spPr>
            <a:xfrm>
              <a:off x="10543625" y="905922"/>
              <a:ext cx="2604024" cy="5208048"/>
            </a:xfrm>
            <a:prstGeom prst="rect">
              <a:avLst/>
            </a:prstGeom>
          </p:spPr>
        </p:pic>
        <p:sp>
          <p:nvSpPr>
            <p:cNvPr id="39" name="Text Placeholder 56">
              <a:extLst>
                <a:ext uri="{FF2B5EF4-FFF2-40B4-BE49-F238E27FC236}">
                  <a16:creationId xmlns:a16="http://schemas.microsoft.com/office/drawing/2014/main" id="{2231CE09-C198-1941-818C-72B8EED633E6}"/>
                </a:ext>
              </a:extLst>
            </p:cNvPr>
            <p:cNvSpPr txBox="1">
              <a:spLocks/>
            </p:cNvSpPr>
            <p:nvPr/>
          </p:nvSpPr>
          <p:spPr>
            <a:xfrm>
              <a:off x="10752006" y="2230477"/>
              <a:ext cx="2217235" cy="530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latin typeface="Arial"/>
                  <a:cs typeface="Arial"/>
                </a:rPr>
                <a:t>See how Lenovo ThinkShield and </a:t>
              </a:r>
              <a:br>
                <a:rPr lang="en-US" sz="800" dirty="0">
                  <a:latin typeface="Arial"/>
                  <a:cs typeface="Arial"/>
                </a:rPr>
              </a:br>
              <a:r>
                <a:rPr lang="en-US" sz="800" dirty="0">
                  <a:latin typeface="Arial"/>
                  <a:cs typeface="Arial"/>
                </a:rPr>
                <a:t>AMD EPYC™ processors work together to employ edge-to-core security features to help protect your sensitive data and avoid downtime while optimizing performance. </a:t>
              </a:r>
              <a:br>
                <a:rPr lang="en-US" sz="800" dirty="0">
                  <a:latin typeface="Arial"/>
                  <a:cs typeface="Arial"/>
                </a:rPr>
              </a:br>
              <a:br>
                <a:rPr lang="en-US" sz="800" dirty="0">
                  <a:latin typeface="Arial"/>
                  <a:cs typeface="Arial"/>
                </a:rPr>
              </a:br>
              <a:r>
                <a:rPr lang="en-US" sz="800" dirty="0">
                  <a:solidFill>
                    <a:schemeClr val="accent1"/>
                  </a:solidFill>
                  <a:latin typeface="Arial"/>
                  <a:cs typeface="Arial"/>
                </a:rPr>
                <a:t>[Partner to provide URL]</a:t>
              </a:r>
              <a:endParaRPr lang="en-US" sz="800" dirty="0">
                <a:solidFill>
                  <a:schemeClr val="accent1"/>
                </a:solidFill>
              </a:endParaRPr>
            </a:p>
          </p:txBody>
        </p:sp>
        <p:pic>
          <p:nvPicPr>
            <p:cNvPr id="40" name="Picture Placeholder 38">
              <a:extLst>
                <a:ext uri="{FF2B5EF4-FFF2-40B4-BE49-F238E27FC236}">
                  <a16:creationId xmlns:a16="http://schemas.microsoft.com/office/drawing/2014/main" id="{414E37BF-CB9C-AA4F-9D62-BA5B654C23B1}"/>
                </a:ext>
              </a:extLst>
            </p:cNvPr>
            <p:cNvPicPr>
              <a:picLocks noChangeAspect="1"/>
            </p:cNvPicPr>
            <p:nvPr/>
          </p:nvPicPr>
          <p:blipFill>
            <a:blip r:embed="rId4"/>
            <a:srcRect/>
            <a:stretch/>
          </p:blipFill>
          <p:spPr>
            <a:xfrm>
              <a:off x="10650552" y="3153394"/>
              <a:ext cx="2382284" cy="1242758"/>
            </a:xfrm>
            <a:prstGeom prst="rect">
              <a:avLst/>
            </a:prstGeom>
          </p:spPr>
        </p:pic>
      </p:grpSp>
      <p:grpSp>
        <p:nvGrpSpPr>
          <p:cNvPr id="41" name="Group 40">
            <a:extLst>
              <a:ext uri="{FF2B5EF4-FFF2-40B4-BE49-F238E27FC236}">
                <a16:creationId xmlns:a16="http://schemas.microsoft.com/office/drawing/2014/main" id="{4098D16D-45B4-3B45-B19E-8A31CB709B9B}"/>
              </a:ext>
            </a:extLst>
          </p:cNvPr>
          <p:cNvGrpSpPr/>
          <p:nvPr/>
        </p:nvGrpSpPr>
        <p:grpSpPr>
          <a:xfrm>
            <a:off x="4025434" y="824976"/>
            <a:ext cx="2604024" cy="5208048"/>
            <a:chOff x="4432501" y="854456"/>
            <a:chExt cx="2604024" cy="5208048"/>
          </a:xfrm>
        </p:grpSpPr>
        <p:pic>
          <p:nvPicPr>
            <p:cNvPr id="42" name="Picture 41">
              <a:extLst>
                <a:ext uri="{FF2B5EF4-FFF2-40B4-BE49-F238E27FC236}">
                  <a16:creationId xmlns:a16="http://schemas.microsoft.com/office/drawing/2014/main" id="{0DF6110E-3268-F54C-ADAE-2CD7700428D0}"/>
                </a:ext>
              </a:extLst>
            </p:cNvPr>
            <p:cNvPicPr>
              <a:picLocks noChangeAspect="1"/>
            </p:cNvPicPr>
            <p:nvPr/>
          </p:nvPicPr>
          <p:blipFill>
            <a:blip r:embed="rId3"/>
            <a:stretch>
              <a:fillRect/>
            </a:stretch>
          </p:blipFill>
          <p:spPr>
            <a:xfrm>
              <a:off x="4432501" y="854456"/>
              <a:ext cx="2604024" cy="5208048"/>
            </a:xfrm>
            <a:prstGeom prst="rect">
              <a:avLst/>
            </a:prstGeom>
          </p:spPr>
        </p:pic>
        <p:sp>
          <p:nvSpPr>
            <p:cNvPr id="43" name="Text Placeholder 56">
              <a:extLst>
                <a:ext uri="{FF2B5EF4-FFF2-40B4-BE49-F238E27FC236}">
                  <a16:creationId xmlns:a16="http://schemas.microsoft.com/office/drawing/2014/main" id="{C13624AC-358E-294D-B9E5-42CE1CCF018B}"/>
                </a:ext>
              </a:extLst>
            </p:cNvPr>
            <p:cNvSpPr txBox="1">
              <a:spLocks/>
            </p:cNvSpPr>
            <p:nvPr/>
          </p:nvSpPr>
          <p:spPr>
            <a:xfrm>
              <a:off x="4640882" y="2179011"/>
              <a:ext cx="2217235" cy="530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latin typeface="Arial"/>
                  <a:cs typeface="Arial"/>
                </a:rPr>
                <a:t>Lenovo ThinkSystem and ThinkAgile servers with AMD EPYC™ processors feature leading performance which speeds data insights and improves application response times. </a:t>
              </a:r>
            </a:p>
            <a:p>
              <a:pPr marL="0" indent="0">
                <a:buNone/>
              </a:pPr>
              <a:r>
                <a:rPr lang="en-US" sz="800" dirty="0">
                  <a:solidFill>
                    <a:schemeClr val="accent1"/>
                  </a:solidFill>
                  <a:latin typeface="Arial"/>
                  <a:cs typeface="Arial"/>
                </a:rPr>
                <a:t>[Partner to provide URL]</a:t>
              </a:r>
            </a:p>
          </p:txBody>
        </p:sp>
        <p:pic>
          <p:nvPicPr>
            <p:cNvPr id="44" name="Picture Placeholder 38">
              <a:extLst>
                <a:ext uri="{FF2B5EF4-FFF2-40B4-BE49-F238E27FC236}">
                  <a16:creationId xmlns:a16="http://schemas.microsoft.com/office/drawing/2014/main" id="{17FE8628-6F7E-134E-9FCD-AB1174E233B5}"/>
                </a:ext>
              </a:extLst>
            </p:cNvPr>
            <p:cNvPicPr>
              <a:picLocks noChangeAspect="1"/>
            </p:cNvPicPr>
            <p:nvPr/>
          </p:nvPicPr>
          <p:blipFill>
            <a:blip r:embed="rId5"/>
            <a:srcRect/>
            <a:stretch/>
          </p:blipFill>
          <p:spPr>
            <a:xfrm>
              <a:off x="4539427" y="3101928"/>
              <a:ext cx="2382285" cy="1242758"/>
            </a:xfrm>
            <a:prstGeom prst="rect">
              <a:avLst/>
            </a:prstGeom>
          </p:spPr>
        </p:pic>
      </p:grpSp>
      <p:grpSp>
        <p:nvGrpSpPr>
          <p:cNvPr id="45" name="Group 44">
            <a:extLst>
              <a:ext uri="{FF2B5EF4-FFF2-40B4-BE49-F238E27FC236}">
                <a16:creationId xmlns:a16="http://schemas.microsoft.com/office/drawing/2014/main" id="{6FE8C63F-1D8E-D742-9772-FBB071627461}"/>
              </a:ext>
            </a:extLst>
          </p:cNvPr>
          <p:cNvGrpSpPr/>
          <p:nvPr/>
        </p:nvGrpSpPr>
        <p:grpSpPr>
          <a:xfrm>
            <a:off x="6610440" y="824976"/>
            <a:ext cx="2604024" cy="5208048"/>
            <a:chOff x="7731220" y="905922"/>
            <a:chExt cx="2604024" cy="5208048"/>
          </a:xfrm>
        </p:grpSpPr>
        <p:pic>
          <p:nvPicPr>
            <p:cNvPr id="46" name="Picture 45">
              <a:extLst>
                <a:ext uri="{FF2B5EF4-FFF2-40B4-BE49-F238E27FC236}">
                  <a16:creationId xmlns:a16="http://schemas.microsoft.com/office/drawing/2014/main" id="{7E210364-6C8B-6942-A65D-3009364AD5C9}"/>
                </a:ext>
              </a:extLst>
            </p:cNvPr>
            <p:cNvPicPr>
              <a:picLocks noChangeAspect="1"/>
            </p:cNvPicPr>
            <p:nvPr/>
          </p:nvPicPr>
          <p:blipFill>
            <a:blip r:embed="rId3"/>
            <a:stretch>
              <a:fillRect/>
            </a:stretch>
          </p:blipFill>
          <p:spPr>
            <a:xfrm>
              <a:off x="7731220" y="905922"/>
              <a:ext cx="2604024" cy="5208048"/>
            </a:xfrm>
            <a:prstGeom prst="rect">
              <a:avLst/>
            </a:prstGeom>
          </p:spPr>
        </p:pic>
        <p:sp>
          <p:nvSpPr>
            <p:cNvPr id="47" name="Text Placeholder 56">
              <a:extLst>
                <a:ext uri="{FF2B5EF4-FFF2-40B4-BE49-F238E27FC236}">
                  <a16:creationId xmlns:a16="http://schemas.microsoft.com/office/drawing/2014/main" id="{C92F8ECC-E096-1E41-9D47-C5FC27D9494A}"/>
                </a:ext>
              </a:extLst>
            </p:cNvPr>
            <p:cNvSpPr txBox="1">
              <a:spLocks/>
            </p:cNvSpPr>
            <p:nvPr/>
          </p:nvSpPr>
          <p:spPr>
            <a:xfrm>
              <a:off x="7939601" y="2230477"/>
              <a:ext cx="2217235" cy="530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latin typeface="Arial"/>
                  <a:cs typeface="Arial"/>
                </a:rPr>
                <a:t>See how Lenovo ThinkShield and </a:t>
              </a:r>
              <a:br>
                <a:rPr lang="en-US" sz="800" dirty="0">
                  <a:latin typeface="Arial"/>
                  <a:cs typeface="Arial"/>
                </a:rPr>
              </a:br>
              <a:r>
                <a:rPr lang="en-US" sz="800" dirty="0">
                  <a:latin typeface="Arial"/>
                  <a:cs typeface="Arial"/>
                </a:rPr>
                <a:t>AMD EPYC™ processors work together to employ edge-to-core security features to help protect your sensitive data and avoid downtime while optimizing performance. </a:t>
              </a:r>
              <a:br>
                <a:rPr lang="en-US" sz="800" dirty="0">
                  <a:latin typeface="Arial"/>
                  <a:cs typeface="Arial"/>
                </a:rPr>
              </a:br>
              <a:br>
                <a:rPr lang="en-US" sz="800" dirty="0">
                  <a:latin typeface="Arial"/>
                  <a:cs typeface="Arial"/>
                </a:rPr>
              </a:br>
              <a:r>
                <a:rPr lang="en-US" sz="800" dirty="0">
                  <a:solidFill>
                    <a:schemeClr val="accent1"/>
                  </a:solidFill>
                  <a:latin typeface="Arial"/>
                  <a:cs typeface="Arial"/>
                </a:rPr>
                <a:t>[Partner to provide URL]</a:t>
              </a:r>
              <a:endParaRPr lang="en-US" sz="800" dirty="0">
                <a:solidFill>
                  <a:schemeClr val="accent1"/>
                </a:solidFill>
              </a:endParaRPr>
            </a:p>
          </p:txBody>
        </p:sp>
        <p:pic>
          <p:nvPicPr>
            <p:cNvPr id="48" name="Picture Placeholder 38">
              <a:extLst>
                <a:ext uri="{FF2B5EF4-FFF2-40B4-BE49-F238E27FC236}">
                  <a16:creationId xmlns:a16="http://schemas.microsoft.com/office/drawing/2014/main" id="{B0DB8DF1-0067-5046-8362-C2AEBE27CBC8}"/>
                </a:ext>
              </a:extLst>
            </p:cNvPr>
            <p:cNvPicPr>
              <a:picLocks noChangeAspect="1"/>
            </p:cNvPicPr>
            <p:nvPr/>
          </p:nvPicPr>
          <p:blipFill>
            <a:blip r:embed="rId6"/>
            <a:srcRect/>
            <a:stretch/>
          </p:blipFill>
          <p:spPr>
            <a:xfrm>
              <a:off x="7838146" y="3153394"/>
              <a:ext cx="2382285" cy="1242758"/>
            </a:xfrm>
            <a:prstGeom prst="rect">
              <a:avLst/>
            </a:prstGeom>
          </p:spPr>
        </p:pic>
      </p:grpSp>
      <p:sp>
        <p:nvSpPr>
          <p:cNvPr id="13" name="Slide Number Placeholder 1">
            <a:extLst>
              <a:ext uri="{FF2B5EF4-FFF2-40B4-BE49-F238E27FC236}">
                <a16:creationId xmlns:a16="http://schemas.microsoft.com/office/drawing/2014/main" id="{0B61FE59-E2A2-254C-B554-CE9A1D025011}"/>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Lenovo AMD Playbook</a:t>
            </a:r>
          </a:p>
        </p:txBody>
      </p:sp>
      <p:sp>
        <p:nvSpPr>
          <p:cNvPr id="18" name="TextBox 17">
            <a:extLst>
              <a:ext uri="{FF2B5EF4-FFF2-40B4-BE49-F238E27FC236}">
                <a16:creationId xmlns:a16="http://schemas.microsoft.com/office/drawing/2014/main" id="{09D92870-DC1D-9343-BCA2-90DF4579A440}"/>
              </a:ext>
            </a:extLst>
          </p:cNvPr>
          <p:cNvSpPr txBox="1"/>
          <p:nvPr/>
        </p:nvSpPr>
        <p:spPr>
          <a:xfrm>
            <a:off x="623434" y="559990"/>
            <a:ext cx="6578353" cy="363176"/>
          </a:xfrm>
          <a:prstGeom prst="rect">
            <a:avLst/>
          </a:prstGeom>
          <a:noFill/>
        </p:spPr>
        <p:txBody>
          <a:bodyPr wrap="square" rtlCol="0">
            <a:spAutoFit/>
          </a:bodyPr>
          <a:lstStyle/>
          <a:p>
            <a:pPr>
              <a:lnSpc>
                <a:spcPct val="80000"/>
              </a:lnSpc>
            </a:pPr>
            <a:r>
              <a:rPr lang="en-US" sz="2200" b="1" dirty="0">
                <a:solidFill>
                  <a:srgbClr val="4AC1E0"/>
                </a:solidFill>
                <a:latin typeface="Arial" panose="020B0604020202020204" pitchFamily="34" charset="0"/>
                <a:cs typeface="Arial" panose="020B0604020202020204" pitchFamily="34" charset="0"/>
              </a:rPr>
              <a:t>Social Assets</a:t>
            </a:r>
          </a:p>
        </p:txBody>
      </p:sp>
      <p:sp>
        <p:nvSpPr>
          <p:cNvPr id="31" name="TextBox 30">
            <a:extLst>
              <a:ext uri="{FF2B5EF4-FFF2-40B4-BE49-F238E27FC236}">
                <a16:creationId xmlns:a16="http://schemas.microsoft.com/office/drawing/2014/main" id="{F1746904-FC1F-CE47-AABB-8D93BF3F9716}"/>
              </a:ext>
            </a:extLst>
          </p:cNvPr>
          <p:cNvSpPr txBox="1"/>
          <p:nvPr/>
        </p:nvSpPr>
        <p:spPr>
          <a:xfrm>
            <a:off x="623435" y="1204297"/>
            <a:ext cx="2604025" cy="2041585"/>
          </a:xfrm>
          <a:prstGeom prst="rect">
            <a:avLst/>
          </a:prstGeom>
          <a:noFill/>
        </p:spPr>
        <p:txBody>
          <a:bodyPr wrap="square" lIns="91440" tIns="45720" rIns="91440" bIns="45720" rtlCol="0" anchor="t">
            <a:spAutoFit/>
          </a:bodyPr>
          <a:lstStyle/>
          <a:p>
            <a:pPr>
              <a:spcAft>
                <a:spcPts val="400"/>
              </a:spcAft>
            </a:pPr>
            <a:r>
              <a:rPr lang="en-US" sz="1200" b="1" dirty="0">
                <a:latin typeface="Arial"/>
                <a:cs typeface="Arial"/>
              </a:rPr>
              <a:t>Use these as organic posts or a paid media effort with customized calls to action.</a:t>
            </a:r>
          </a:p>
          <a:p>
            <a:pPr>
              <a:spcAft>
                <a:spcPts val="400"/>
              </a:spcAft>
            </a:pPr>
            <a:endParaRPr lang="en-US" sz="1200" b="1" dirty="0">
              <a:latin typeface="Arial"/>
              <a:cs typeface="Arial"/>
            </a:endParaRPr>
          </a:p>
          <a:p>
            <a:pPr>
              <a:spcAft>
                <a:spcPts val="400"/>
              </a:spcAft>
            </a:pPr>
            <a:r>
              <a:rPr lang="en-US" sz="1200" b="1" dirty="0">
                <a:latin typeface="Arial"/>
                <a:cs typeface="Arial"/>
              </a:rPr>
              <a:t>In the link below is a Social Kit where you’ll find everything you need to produce for posts on different platforms. The kit includes layouts, copy, website code, logos and imagery. </a:t>
            </a:r>
          </a:p>
        </p:txBody>
      </p:sp>
      <p:sp>
        <p:nvSpPr>
          <p:cNvPr id="32" name="Rectangle 31">
            <a:extLst>
              <a:ext uri="{FF2B5EF4-FFF2-40B4-BE49-F238E27FC236}">
                <a16:creationId xmlns:a16="http://schemas.microsoft.com/office/drawing/2014/main" id="{06715887-C2CE-7C43-912E-DAAA336D2D65}"/>
              </a:ext>
            </a:extLst>
          </p:cNvPr>
          <p:cNvSpPr/>
          <p:nvPr/>
        </p:nvSpPr>
        <p:spPr>
          <a:xfrm>
            <a:off x="464625" y="3650810"/>
            <a:ext cx="2922588" cy="780897"/>
          </a:xfrm>
          <a:prstGeom prst="rect">
            <a:avLst/>
          </a:prstGeom>
          <a:solidFill>
            <a:srgbClr val="4A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5A83C5B-3C7B-694D-B3CF-5254F0E03266}"/>
              </a:ext>
            </a:extLst>
          </p:cNvPr>
          <p:cNvSpPr txBox="1"/>
          <p:nvPr/>
        </p:nvSpPr>
        <p:spPr>
          <a:xfrm>
            <a:off x="1002329" y="3785673"/>
            <a:ext cx="1896824" cy="512961"/>
          </a:xfrm>
          <a:prstGeom prst="rect">
            <a:avLst/>
          </a:prstGeom>
          <a:noFill/>
        </p:spPr>
        <p:txBody>
          <a:bodyPr wrap="square" lIns="91440" tIns="45720" rIns="91440" bIns="45720" rtlCol="0" anchor="t">
            <a:spAutoFit/>
          </a:bodyPr>
          <a:lstStyle/>
          <a:p>
            <a:pPr>
              <a:spcAft>
                <a:spcPts val="400"/>
              </a:spcAft>
            </a:pPr>
            <a:r>
              <a:rPr lang="en-US" sz="1200" b="1" dirty="0">
                <a:solidFill>
                  <a:schemeClr val="bg1"/>
                </a:solidFill>
                <a:latin typeface="Arial"/>
                <a:cs typeface="Arial"/>
              </a:rPr>
              <a:t>Download link:</a:t>
            </a:r>
            <a:endParaRPr lang="en-US" dirty="0">
              <a:solidFill>
                <a:schemeClr val="bg1"/>
              </a:solidFill>
              <a:cs typeface="Calibri"/>
            </a:endParaRPr>
          </a:p>
          <a:p>
            <a:pPr>
              <a:spcAft>
                <a:spcPts val="400"/>
              </a:spcAft>
            </a:pPr>
            <a:r>
              <a:rPr lang="en-US" sz="1200" u="sng" dirty="0">
                <a:solidFill>
                  <a:schemeClr val="bg1"/>
                </a:solidFill>
                <a:latin typeface="Arial"/>
                <a:cs typeface="Arial"/>
                <a:hlinkClick r:id="rId7"/>
              </a:rPr>
              <a:t>https://lnv.gy/30yZVgc</a:t>
            </a:r>
            <a:endParaRPr lang="en-US" sz="1200" u="sng" dirty="0">
              <a:solidFill>
                <a:schemeClr val="bg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CFC11B6E-F4D1-7747-AA28-FA7DF275D6F9}"/>
              </a:ext>
            </a:extLst>
          </p:cNvPr>
          <p:cNvPicPr>
            <a:picLocks noChangeAspect="1"/>
          </p:cNvPicPr>
          <p:nvPr/>
        </p:nvPicPr>
        <p:blipFill rotWithShape="1">
          <a:blip r:embed="rId2"/>
          <a:srcRect l="29410" r="66640"/>
          <a:stretch/>
        </p:blipFill>
        <p:spPr>
          <a:xfrm>
            <a:off x="0" y="0"/>
            <a:ext cx="203200" cy="6858000"/>
          </a:xfrm>
          <a:prstGeom prst="rect">
            <a:avLst/>
          </a:prstGeom>
        </p:spPr>
      </p:pic>
      <p:sp>
        <p:nvSpPr>
          <p:cNvPr id="3" name="TextBox 2">
            <a:extLst>
              <a:ext uri="{FF2B5EF4-FFF2-40B4-BE49-F238E27FC236}">
                <a16:creationId xmlns:a16="http://schemas.microsoft.com/office/drawing/2014/main" id="{B356508E-2D56-4E78-8567-042857A8AD6D}"/>
              </a:ext>
            </a:extLst>
          </p:cNvPr>
          <p:cNvSpPr txBox="1"/>
          <p:nvPr/>
        </p:nvSpPr>
        <p:spPr>
          <a:xfrm>
            <a:off x="4867275" y="33432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to add text</a:t>
            </a:r>
          </a:p>
        </p:txBody>
      </p:sp>
      <p:sp>
        <p:nvSpPr>
          <p:cNvPr id="28" name="TextBox 27">
            <a:extLst>
              <a:ext uri="{FF2B5EF4-FFF2-40B4-BE49-F238E27FC236}">
                <a16:creationId xmlns:a16="http://schemas.microsoft.com/office/drawing/2014/main" id="{198BFE91-3EA7-4561-8EEE-718192FDC018}"/>
              </a:ext>
            </a:extLst>
          </p:cNvPr>
          <p:cNvSpPr txBox="1"/>
          <p:nvPr/>
        </p:nvSpPr>
        <p:spPr>
          <a:xfrm>
            <a:off x="543489" y="4867221"/>
            <a:ext cx="3142243" cy="882293"/>
          </a:xfrm>
          <a:prstGeom prst="rect">
            <a:avLst/>
          </a:prstGeom>
          <a:noFill/>
        </p:spPr>
        <p:txBody>
          <a:bodyPr wrap="square" lIns="91440" tIns="45720" rIns="91440" bIns="45720" rtlCol="0" anchor="t">
            <a:spAutoFit/>
          </a:bodyPr>
          <a:lstStyle/>
          <a:p>
            <a:pPr>
              <a:spcAft>
                <a:spcPts val="400"/>
              </a:spcAft>
            </a:pPr>
            <a:r>
              <a:rPr lang="en-US" sz="1200" b="1" dirty="0">
                <a:latin typeface="Arial"/>
                <a:cs typeface="Arial"/>
              </a:rPr>
              <a:t>Download and use this short video featuring ThinkAgile VX with AMD in your social media efforts.</a:t>
            </a:r>
          </a:p>
          <a:p>
            <a:pPr>
              <a:spcAft>
                <a:spcPts val="400"/>
              </a:spcAft>
            </a:pPr>
            <a:r>
              <a:rPr lang="en-US" sz="1200" b="1" dirty="0">
                <a:latin typeface="Arial"/>
                <a:cs typeface="Arial"/>
                <a:hlinkClick r:id="rId8">
                  <a:extLst>
                    <a:ext uri="{A12FA001-AC4F-418D-AE19-62706E023703}">
                      <ahyp:hlinkClr xmlns:ahyp="http://schemas.microsoft.com/office/drawing/2018/hyperlinkcolor" val="tx"/>
                    </a:ext>
                  </a:extLst>
                </a:hlinkClick>
              </a:rPr>
              <a:t>ThinkAgile VX short video</a:t>
            </a:r>
            <a:r>
              <a:rPr lang="en-US" sz="1200" b="1" dirty="0">
                <a:latin typeface="Arial"/>
                <a:cs typeface="Arial"/>
              </a:rPr>
              <a:t> </a:t>
            </a:r>
            <a:endParaRPr lang="en-US" dirty="0"/>
          </a:p>
        </p:txBody>
      </p:sp>
    </p:spTree>
    <p:extLst>
      <p:ext uri="{BB962C8B-B14F-4D97-AF65-F5344CB8AC3E}">
        <p14:creationId xmlns:p14="http://schemas.microsoft.com/office/powerpoint/2010/main" val="115846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E5104F9-431A-BE49-B5B4-EA31E298D098}"/>
              </a:ext>
            </a:extLst>
          </p:cNvPr>
          <p:cNvPicPr>
            <a:picLocks noChangeAspect="1"/>
          </p:cNvPicPr>
          <p:nvPr/>
        </p:nvPicPr>
        <p:blipFill rotWithShape="1">
          <a:blip r:embed="rId3"/>
          <a:srcRect t="35194" r="67795" b="21849"/>
          <a:stretch/>
        </p:blipFill>
        <p:spPr>
          <a:xfrm rot="16200000" flipH="1" flipV="1">
            <a:off x="2667361" y="-2667361"/>
            <a:ext cx="6857277" cy="12192000"/>
          </a:xfrm>
          <a:prstGeom prst="rect">
            <a:avLst/>
          </a:prstGeom>
        </p:spPr>
      </p:pic>
      <p:pic>
        <p:nvPicPr>
          <p:cNvPr id="22" name="Picture 21">
            <a:extLst>
              <a:ext uri="{FF2B5EF4-FFF2-40B4-BE49-F238E27FC236}">
                <a16:creationId xmlns:a16="http://schemas.microsoft.com/office/drawing/2014/main" id="{46BCDF07-9E08-B14E-A305-8B4703ACC90F}"/>
              </a:ext>
            </a:extLst>
          </p:cNvPr>
          <p:cNvPicPr>
            <a:picLocks noChangeAspect="1"/>
          </p:cNvPicPr>
          <p:nvPr/>
        </p:nvPicPr>
        <p:blipFill rotWithShape="1">
          <a:blip r:embed="rId4"/>
          <a:srcRect l="2846" t="1014" r="17334" b="22423"/>
          <a:stretch/>
        </p:blipFill>
        <p:spPr>
          <a:xfrm>
            <a:off x="0" y="474765"/>
            <a:ext cx="12190618" cy="6382512"/>
          </a:xfrm>
          <a:prstGeom prst="rect">
            <a:avLst/>
          </a:prstGeom>
        </p:spPr>
      </p:pic>
      <p:sp>
        <p:nvSpPr>
          <p:cNvPr id="8" name="TextBox 7">
            <a:extLst>
              <a:ext uri="{FF2B5EF4-FFF2-40B4-BE49-F238E27FC236}">
                <a16:creationId xmlns:a16="http://schemas.microsoft.com/office/drawing/2014/main" id="{D34A1543-E765-5A4A-AD13-0E7E6F22DD2C}"/>
              </a:ext>
            </a:extLst>
          </p:cNvPr>
          <p:cNvSpPr txBox="1"/>
          <p:nvPr/>
        </p:nvSpPr>
        <p:spPr>
          <a:xfrm>
            <a:off x="623434" y="559990"/>
            <a:ext cx="6578353" cy="412421"/>
          </a:xfrm>
          <a:prstGeom prst="rect">
            <a:avLst/>
          </a:prstGeom>
          <a:noFill/>
        </p:spPr>
        <p:txBody>
          <a:bodyPr wrap="square" lIns="91440" tIns="45720" rIns="91440" bIns="45720" rtlCol="0" anchor="t">
            <a:spAutoFit/>
          </a:bodyPr>
          <a:lstStyle/>
          <a:p>
            <a:pPr>
              <a:lnSpc>
                <a:spcPct val="80000"/>
              </a:lnSpc>
            </a:pPr>
            <a:r>
              <a:rPr lang="en-US" sz="2600" b="1" dirty="0">
                <a:solidFill>
                  <a:srgbClr val="4AC1E0"/>
                </a:solidFill>
                <a:latin typeface="Arial"/>
                <a:cs typeface="Arial"/>
              </a:rPr>
              <a:t>AMD EPYC™ Infographic</a:t>
            </a:r>
            <a:endParaRPr lang="en-US" sz="2600" b="1" dirty="0">
              <a:solidFill>
                <a:srgbClr val="4AC1E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EC439F-99E1-0F47-AF72-A50F05870804}"/>
              </a:ext>
            </a:extLst>
          </p:cNvPr>
          <p:cNvSpPr txBox="1"/>
          <p:nvPr/>
        </p:nvSpPr>
        <p:spPr>
          <a:xfrm>
            <a:off x="623435" y="1242397"/>
            <a:ext cx="3365592" cy="1538883"/>
          </a:xfrm>
          <a:prstGeom prst="rect">
            <a:avLst/>
          </a:prstGeom>
          <a:noFill/>
        </p:spPr>
        <p:txBody>
          <a:bodyPr wrap="square" lIns="91440" tIns="45720" rIns="91440" bIns="45720" rtlCol="0" anchor="t">
            <a:spAutoFit/>
          </a:bodyPr>
          <a:lstStyle/>
          <a:p>
            <a:pPr>
              <a:spcAft>
                <a:spcPts val="400"/>
              </a:spcAft>
            </a:pPr>
            <a:r>
              <a:rPr lang="en-US" sz="1200" b="1" dirty="0">
                <a:solidFill>
                  <a:schemeClr val="bg1"/>
                </a:solidFill>
                <a:latin typeface="Arial"/>
                <a:cs typeface="Arial"/>
              </a:rPr>
              <a:t>Use this infographic as a handy, quick-look guide to our solutions for both internal and external use. You can customize the call to action.</a:t>
            </a:r>
          </a:p>
          <a:p>
            <a:pPr>
              <a:spcAft>
                <a:spcPts val="400"/>
              </a:spcAft>
            </a:pPr>
            <a:endParaRPr lang="en-US" sz="1200" dirty="0">
              <a:solidFill>
                <a:schemeClr val="bg1">
                  <a:lumMod val="65000"/>
                </a:schemeClr>
              </a:solidFill>
              <a:latin typeface="Arial" panose="020B0604020202020204" pitchFamily="34" charset="0"/>
              <a:cs typeface="Arial" panose="020B0604020202020204" pitchFamily="34" charset="0"/>
            </a:endParaRPr>
          </a:p>
          <a:p>
            <a:pPr>
              <a:spcAft>
                <a:spcPts val="400"/>
              </a:spcAft>
            </a:pPr>
            <a:r>
              <a:rPr lang="en-US" sz="1200" b="1" dirty="0">
                <a:solidFill>
                  <a:srgbClr val="4AC1E0"/>
                </a:solidFill>
                <a:latin typeface="Arial"/>
                <a:cs typeface="Arial"/>
              </a:rPr>
              <a:t>Download link:</a:t>
            </a:r>
          </a:p>
          <a:p>
            <a:pPr>
              <a:spcAft>
                <a:spcPts val="400"/>
              </a:spcAft>
            </a:pPr>
            <a:r>
              <a:rPr lang="en-US" sz="1200" u="sng" dirty="0">
                <a:solidFill>
                  <a:schemeClr val="bg1"/>
                </a:solidFill>
                <a:latin typeface="Arial"/>
                <a:cs typeface="Arial"/>
                <a:hlinkClick r:id="rId5">
                  <a:extLst>
                    <a:ext uri="{A12FA001-AC4F-418D-AE19-62706E023703}">
                      <ahyp:hlinkClr xmlns:ahyp="http://schemas.microsoft.com/office/drawing/2018/hyperlinkcolor" val="tx"/>
                    </a:ext>
                  </a:extLst>
                </a:hlinkClick>
              </a:rPr>
              <a:t>https://lnv.gy/3E1Kafu</a:t>
            </a:r>
            <a:endParaRPr lang="en-US" sz="1200" u="sng" dirty="0">
              <a:solidFill>
                <a:schemeClr val="bg1"/>
              </a:solidFill>
              <a:latin typeface="Arial"/>
              <a:cs typeface="Arial"/>
            </a:endParaRPr>
          </a:p>
        </p:txBody>
      </p:sp>
    </p:spTree>
    <p:extLst>
      <p:ext uri="{BB962C8B-B14F-4D97-AF65-F5344CB8AC3E}">
        <p14:creationId xmlns:p14="http://schemas.microsoft.com/office/powerpoint/2010/main" val="294375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BA7455C-D01B-9340-8007-4DCC41B5C1A3}"/>
              </a:ext>
            </a:extLst>
          </p:cNvPr>
          <p:cNvPicPr>
            <a:picLocks noChangeAspect="1"/>
          </p:cNvPicPr>
          <p:nvPr/>
        </p:nvPicPr>
        <p:blipFill rotWithShape="1">
          <a:blip r:embed="rId3"/>
          <a:srcRect t="35194" r="67795" b="21849"/>
          <a:stretch/>
        </p:blipFill>
        <p:spPr>
          <a:xfrm rot="16200000" flipH="1" flipV="1">
            <a:off x="2667361" y="-2667361"/>
            <a:ext cx="6857277" cy="12192000"/>
          </a:xfrm>
          <a:prstGeom prst="rect">
            <a:avLst/>
          </a:prstGeom>
        </p:spPr>
      </p:pic>
      <p:sp>
        <p:nvSpPr>
          <p:cNvPr id="20" name="TextBox 19">
            <a:extLst>
              <a:ext uri="{FF2B5EF4-FFF2-40B4-BE49-F238E27FC236}">
                <a16:creationId xmlns:a16="http://schemas.microsoft.com/office/drawing/2014/main" id="{DD4E5849-A0E0-A845-8C01-BB44B2D4A3D2}"/>
              </a:ext>
            </a:extLst>
          </p:cNvPr>
          <p:cNvSpPr txBox="1"/>
          <p:nvPr/>
        </p:nvSpPr>
        <p:spPr>
          <a:xfrm>
            <a:off x="623434" y="1204297"/>
            <a:ext cx="3277233" cy="830997"/>
          </a:xfrm>
          <a:prstGeom prst="rect">
            <a:avLst/>
          </a:prstGeom>
          <a:noFill/>
        </p:spPr>
        <p:txBody>
          <a:bodyPr wrap="square" lIns="91440" tIns="45720" rIns="91440" bIns="45720" rtlCol="0" anchor="t">
            <a:spAutoFit/>
          </a:bodyPr>
          <a:lstStyle/>
          <a:p>
            <a:pPr>
              <a:spcAft>
                <a:spcPts val="400"/>
              </a:spcAft>
            </a:pPr>
            <a:r>
              <a:rPr lang="en-US" sz="1200" b="1" dirty="0">
                <a:solidFill>
                  <a:schemeClr val="bg1"/>
                </a:solidFill>
                <a:cs typeface="Arial"/>
              </a:rPr>
              <a:t>Use these to provide your contacts with an overview on Lenovo ThinkAgile VX &amp; HX Series with AMD EPYC™ features and benefits.</a:t>
            </a:r>
            <a:endParaRPr lang="en-US" sz="1200" dirty="0">
              <a:solidFill>
                <a:schemeClr val="bg1"/>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6ABA7F6-70E4-314B-9DAD-0000DA572371}"/>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8</a:t>
            </a:fld>
            <a:endParaRPr lang="en-US" sz="1000" dirty="0">
              <a:solidFill>
                <a:schemeClr val="bg1"/>
              </a:solidFill>
              <a:latin typeface="Arial" panose="020B0604020202020204" pitchFamily="34" charset="0"/>
              <a:cs typeface="Arial" panose="020B0604020202020204" pitchFamily="34" charset="0"/>
            </a:endParaRPr>
          </a:p>
        </p:txBody>
      </p:sp>
      <p:sp>
        <p:nvSpPr>
          <p:cNvPr id="10" name="Slide Number Placeholder 1">
            <a:extLst>
              <a:ext uri="{FF2B5EF4-FFF2-40B4-BE49-F238E27FC236}">
                <a16:creationId xmlns:a16="http://schemas.microsoft.com/office/drawing/2014/main" id="{C06D2B19-C223-FB47-981B-A8A287095E97}"/>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
        <p:nvSpPr>
          <p:cNvPr id="13" name="TextBox 12">
            <a:extLst>
              <a:ext uri="{FF2B5EF4-FFF2-40B4-BE49-F238E27FC236}">
                <a16:creationId xmlns:a16="http://schemas.microsoft.com/office/drawing/2014/main" id="{DA6EF533-FFD6-3E46-A608-D251BA528260}"/>
              </a:ext>
            </a:extLst>
          </p:cNvPr>
          <p:cNvSpPr txBox="1"/>
          <p:nvPr/>
        </p:nvSpPr>
        <p:spPr>
          <a:xfrm>
            <a:off x="623434" y="559990"/>
            <a:ext cx="6578353" cy="363176"/>
          </a:xfrm>
          <a:prstGeom prst="rect">
            <a:avLst/>
          </a:prstGeom>
          <a:noFill/>
        </p:spPr>
        <p:txBody>
          <a:bodyPr wrap="square" rtlCol="0">
            <a:spAutoFit/>
          </a:bodyPr>
          <a:lstStyle/>
          <a:p>
            <a:pPr>
              <a:lnSpc>
                <a:spcPct val="80000"/>
              </a:lnSpc>
            </a:pPr>
            <a:r>
              <a:rPr lang="en-US" sz="2200" b="1" dirty="0">
                <a:solidFill>
                  <a:srgbClr val="4AC1E0"/>
                </a:solidFill>
                <a:latin typeface="Arial" panose="020B0604020202020204" pitchFamily="34" charset="0"/>
                <a:cs typeface="Arial" panose="020B0604020202020204" pitchFamily="34" charset="0"/>
              </a:rPr>
              <a:t>Solution Brief</a:t>
            </a:r>
          </a:p>
        </p:txBody>
      </p:sp>
      <p:pic>
        <p:nvPicPr>
          <p:cNvPr id="7" name="Picture 6">
            <a:extLst>
              <a:ext uri="{FF2B5EF4-FFF2-40B4-BE49-F238E27FC236}">
                <a16:creationId xmlns:a16="http://schemas.microsoft.com/office/drawing/2014/main" id="{5A8BA971-F1C3-2948-8998-A1A3335A9DA1}"/>
              </a:ext>
            </a:extLst>
          </p:cNvPr>
          <p:cNvPicPr>
            <a:picLocks noChangeAspect="1"/>
          </p:cNvPicPr>
          <p:nvPr/>
        </p:nvPicPr>
        <p:blipFill rotWithShape="1">
          <a:blip r:embed="rId4"/>
          <a:srcRect l="794" t="1678" r="1018" b="1455"/>
          <a:stretch/>
        </p:blipFill>
        <p:spPr>
          <a:xfrm>
            <a:off x="4192867" y="-1"/>
            <a:ext cx="8016692" cy="6864628"/>
          </a:xfrm>
          <a:prstGeom prst="rect">
            <a:avLst/>
          </a:prstGeom>
        </p:spPr>
      </p:pic>
      <p:sp>
        <p:nvSpPr>
          <p:cNvPr id="2" name="TextBox 1">
            <a:extLst>
              <a:ext uri="{FF2B5EF4-FFF2-40B4-BE49-F238E27FC236}">
                <a16:creationId xmlns:a16="http://schemas.microsoft.com/office/drawing/2014/main" id="{8FA8721D-E9D7-4197-BAD7-6764D601A170}"/>
              </a:ext>
            </a:extLst>
          </p:cNvPr>
          <p:cNvSpPr txBox="1"/>
          <p:nvPr/>
        </p:nvSpPr>
        <p:spPr>
          <a:xfrm>
            <a:off x="621711" y="2480680"/>
            <a:ext cx="1896824" cy="512961"/>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latin typeface="Arial"/>
                <a:cs typeface="Arial"/>
              </a:rPr>
              <a:t>Download link:</a:t>
            </a:r>
            <a:endParaRPr lang="en-US" dirty="0">
              <a:solidFill>
                <a:srgbClr val="4AC1E0"/>
              </a:solidFill>
              <a:cs typeface="Calibri"/>
            </a:endParaRPr>
          </a:p>
          <a:p>
            <a:pPr>
              <a:spcAft>
                <a:spcPts val="400"/>
              </a:spcAft>
            </a:pPr>
            <a:r>
              <a:rPr lang="en-US" sz="1200" u="sng" dirty="0">
                <a:solidFill>
                  <a:schemeClr val="bg1"/>
                </a:solidFill>
                <a:ea typeface="+mn-lt"/>
                <a:cs typeface="+mn-lt"/>
                <a:hlinkClick r:id="rId5">
                  <a:extLst>
                    <a:ext uri="{A12FA001-AC4F-418D-AE19-62706E023703}">
                      <ahyp:hlinkClr xmlns:ahyp="http://schemas.microsoft.com/office/drawing/2018/hyperlinkcolor" val="tx"/>
                    </a:ext>
                  </a:extLst>
                </a:hlinkClick>
              </a:rPr>
              <a:t>https://bit.ly/3oY4pX3</a:t>
            </a:r>
            <a:endParaRPr lang="en-US" u="sng" dirty="0">
              <a:solidFill>
                <a:schemeClr val="bg1"/>
              </a:solidFill>
              <a:cs typeface="Arial"/>
            </a:endParaRPr>
          </a:p>
        </p:txBody>
      </p:sp>
      <p:sp>
        <p:nvSpPr>
          <p:cNvPr id="14" name="TextBox 13">
            <a:extLst>
              <a:ext uri="{FF2B5EF4-FFF2-40B4-BE49-F238E27FC236}">
                <a16:creationId xmlns:a16="http://schemas.microsoft.com/office/drawing/2014/main" id="{7B4ECAEA-417D-405E-BF84-76F57E6B98F4}"/>
              </a:ext>
            </a:extLst>
          </p:cNvPr>
          <p:cNvSpPr txBox="1"/>
          <p:nvPr/>
        </p:nvSpPr>
        <p:spPr>
          <a:xfrm>
            <a:off x="623435" y="2142720"/>
            <a:ext cx="3012446" cy="276999"/>
          </a:xfrm>
          <a:prstGeom prst="rect">
            <a:avLst/>
          </a:prstGeom>
          <a:noFill/>
        </p:spPr>
        <p:txBody>
          <a:bodyPr wrap="square" lIns="91440" tIns="45720" rIns="91440" bIns="45720" rtlCol="0" anchor="t">
            <a:spAutoFit/>
          </a:bodyPr>
          <a:lstStyle/>
          <a:p>
            <a:pPr>
              <a:spcAft>
                <a:spcPts val="400"/>
              </a:spcAft>
            </a:pPr>
            <a:r>
              <a:rPr lang="en-US" sz="1200" dirty="0">
                <a:solidFill>
                  <a:srgbClr val="FFFFFF"/>
                </a:solidFill>
                <a:ea typeface="+mn-lt"/>
                <a:cs typeface="+mn-lt"/>
              </a:rPr>
              <a:t>ThinkAgile HX AMD Solution Brief: </a:t>
            </a:r>
            <a:endParaRPr lang="en-US" dirty="0">
              <a:solidFill>
                <a:srgbClr val="FFFFFF"/>
              </a:solidFill>
              <a:cs typeface="Arial"/>
            </a:endParaRPr>
          </a:p>
        </p:txBody>
      </p:sp>
      <p:sp>
        <p:nvSpPr>
          <p:cNvPr id="15" name="TextBox 14">
            <a:extLst>
              <a:ext uri="{FF2B5EF4-FFF2-40B4-BE49-F238E27FC236}">
                <a16:creationId xmlns:a16="http://schemas.microsoft.com/office/drawing/2014/main" id="{CA66FCB3-0BFC-4C7F-A837-D78076E0374A}"/>
              </a:ext>
            </a:extLst>
          </p:cNvPr>
          <p:cNvSpPr txBox="1"/>
          <p:nvPr/>
        </p:nvSpPr>
        <p:spPr>
          <a:xfrm>
            <a:off x="621711" y="3749429"/>
            <a:ext cx="1896824" cy="512961"/>
          </a:xfrm>
          <a:prstGeom prst="rect">
            <a:avLst/>
          </a:prstGeom>
          <a:noFill/>
        </p:spPr>
        <p:txBody>
          <a:bodyPr wrap="square" lIns="91440" tIns="45720" rIns="91440" bIns="45720" rtlCol="0" anchor="t">
            <a:spAutoFit/>
          </a:bodyPr>
          <a:lstStyle/>
          <a:p>
            <a:pPr>
              <a:spcAft>
                <a:spcPts val="400"/>
              </a:spcAft>
            </a:pPr>
            <a:r>
              <a:rPr lang="en-US" sz="1200" b="1" dirty="0">
                <a:solidFill>
                  <a:srgbClr val="4AC1E0"/>
                </a:solidFill>
                <a:latin typeface="Arial"/>
                <a:cs typeface="Arial"/>
              </a:rPr>
              <a:t>Download link:</a:t>
            </a:r>
            <a:endParaRPr lang="en-US" dirty="0">
              <a:solidFill>
                <a:srgbClr val="4AC1E0"/>
              </a:solidFill>
              <a:cs typeface="Calibri"/>
            </a:endParaRPr>
          </a:p>
          <a:p>
            <a:pPr>
              <a:spcAft>
                <a:spcPts val="400"/>
              </a:spcAft>
            </a:pPr>
            <a:r>
              <a:rPr lang="en-US" sz="1200" u="sng" dirty="0">
                <a:solidFill>
                  <a:schemeClr val="bg1"/>
                </a:solidFill>
                <a:ea typeface="+mn-lt"/>
                <a:cs typeface="+mn-lt"/>
                <a:hlinkClick r:id="rId5">
                  <a:extLst>
                    <a:ext uri="{A12FA001-AC4F-418D-AE19-62706E023703}">
                      <ahyp:hlinkClr xmlns:ahyp="http://schemas.microsoft.com/office/drawing/2018/hyperlinkcolor" val="tx"/>
                    </a:ext>
                  </a:extLst>
                </a:hlinkClick>
              </a:rPr>
              <a:t>https://bit.ly/3oY4pX3</a:t>
            </a:r>
            <a:endParaRPr lang="en-US" u="sng" dirty="0">
              <a:solidFill>
                <a:schemeClr val="bg1"/>
              </a:solidFill>
              <a:cs typeface="Arial"/>
            </a:endParaRPr>
          </a:p>
        </p:txBody>
      </p:sp>
      <p:sp>
        <p:nvSpPr>
          <p:cNvPr id="16" name="TextBox 15">
            <a:extLst>
              <a:ext uri="{FF2B5EF4-FFF2-40B4-BE49-F238E27FC236}">
                <a16:creationId xmlns:a16="http://schemas.microsoft.com/office/drawing/2014/main" id="{38F7D4B7-BD94-49B1-80A6-2C4DD158C5CD}"/>
              </a:ext>
            </a:extLst>
          </p:cNvPr>
          <p:cNvSpPr txBox="1"/>
          <p:nvPr/>
        </p:nvSpPr>
        <p:spPr>
          <a:xfrm>
            <a:off x="621711" y="3418976"/>
            <a:ext cx="3016199" cy="276999"/>
          </a:xfrm>
          <a:prstGeom prst="rect">
            <a:avLst/>
          </a:prstGeom>
          <a:noFill/>
        </p:spPr>
        <p:txBody>
          <a:bodyPr wrap="square" lIns="91440" tIns="45720" rIns="91440" bIns="45720" rtlCol="0" anchor="t">
            <a:spAutoFit/>
          </a:bodyPr>
          <a:lstStyle/>
          <a:p>
            <a:r>
              <a:rPr lang="en-US" sz="1200" dirty="0">
                <a:solidFill>
                  <a:srgbClr val="FFFFFF"/>
                </a:solidFill>
                <a:ea typeface="+mn-lt"/>
                <a:cs typeface="+mn-lt"/>
              </a:rPr>
              <a:t>ThinkAgile VX AMD Solution Brief: </a:t>
            </a:r>
            <a:endParaRPr lang="en-US" dirty="0">
              <a:solidFill>
                <a:srgbClr val="FFFFFF"/>
              </a:solidFill>
              <a:cs typeface="Arial"/>
            </a:endParaRPr>
          </a:p>
        </p:txBody>
      </p:sp>
      <p:pic>
        <p:nvPicPr>
          <p:cNvPr id="17" name="Picture 16">
            <a:extLst>
              <a:ext uri="{FF2B5EF4-FFF2-40B4-BE49-F238E27FC236}">
                <a16:creationId xmlns:a16="http://schemas.microsoft.com/office/drawing/2014/main" id="{EC70E296-86BB-9849-BB25-5339FA46ACF0}"/>
              </a:ext>
            </a:extLst>
          </p:cNvPr>
          <p:cNvPicPr>
            <a:picLocks noChangeAspect="1"/>
          </p:cNvPicPr>
          <p:nvPr/>
        </p:nvPicPr>
        <p:blipFill rotWithShape="1">
          <a:blip r:embed="rId3"/>
          <a:srcRect l="29410" r="66640"/>
          <a:stretch/>
        </p:blipFill>
        <p:spPr>
          <a:xfrm>
            <a:off x="0" y="0"/>
            <a:ext cx="203200" cy="6858000"/>
          </a:xfrm>
          <a:prstGeom prst="rect">
            <a:avLst/>
          </a:prstGeom>
        </p:spPr>
      </p:pic>
    </p:spTree>
    <p:extLst>
      <p:ext uri="{BB962C8B-B14F-4D97-AF65-F5344CB8AC3E}">
        <p14:creationId xmlns:p14="http://schemas.microsoft.com/office/powerpoint/2010/main" val="244931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FE4EE-5799-F948-9479-2F710F47B8AA}"/>
              </a:ext>
            </a:extLst>
          </p:cNvPr>
          <p:cNvPicPr>
            <a:picLocks noChangeAspect="1"/>
          </p:cNvPicPr>
          <p:nvPr/>
        </p:nvPicPr>
        <p:blipFill rotWithShape="1">
          <a:blip r:embed="rId3"/>
          <a:srcRect t="35194" r="67795" b="21849"/>
          <a:stretch/>
        </p:blipFill>
        <p:spPr>
          <a:xfrm rot="16200000" flipH="1" flipV="1">
            <a:off x="2667361" y="-2667361"/>
            <a:ext cx="6857277" cy="12192000"/>
          </a:xfrm>
          <a:prstGeom prst="rect">
            <a:avLst/>
          </a:prstGeom>
        </p:spPr>
      </p:pic>
      <p:pic>
        <p:nvPicPr>
          <p:cNvPr id="15" name="Graphic 14">
            <a:extLst>
              <a:ext uri="{FF2B5EF4-FFF2-40B4-BE49-F238E27FC236}">
                <a16:creationId xmlns:a16="http://schemas.microsoft.com/office/drawing/2014/main" id="{7D25809F-CA20-E740-85CF-7A6744E5C82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2182" t="20423" r="34971" b="32442"/>
          <a:stretch/>
        </p:blipFill>
        <p:spPr>
          <a:xfrm flipH="1">
            <a:off x="3307404" y="721"/>
            <a:ext cx="8884596" cy="6857279"/>
          </a:xfrm>
          <a:prstGeom prst="rect">
            <a:avLst/>
          </a:prstGeom>
        </p:spPr>
      </p:pic>
      <p:sp>
        <p:nvSpPr>
          <p:cNvPr id="14" name="TextBox 13">
            <a:extLst>
              <a:ext uri="{FF2B5EF4-FFF2-40B4-BE49-F238E27FC236}">
                <a16:creationId xmlns:a16="http://schemas.microsoft.com/office/drawing/2014/main" id="{782616B9-5033-7747-B7F4-6C50C7A690A0}"/>
              </a:ext>
            </a:extLst>
          </p:cNvPr>
          <p:cNvSpPr txBox="1"/>
          <p:nvPr/>
        </p:nvSpPr>
        <p:spPr>
          <a:xfrm>
            <a:off x="623435" y="2491548"/>
            <a:ext cx="2757940" cy="1421928"/>
          </a:xfrm>
          <a:prstGeom prst="rect">
            <a:avLst/>
          </a:prstGeom>
          <a:noFill/>
        </p:spPr>
        <p:txBody>
          <a:bodyPr wrap="square" rtlCol="0">
            <a:spAutoFit/>
          </a:bodyPr>
          <a:lstStyle/>
          <a:p>
            <a:pPr>
              <a:lnSpc>
                <a:spcPct val="80000"/>
              </a:lnSpc>
            </a:pPr>
            <a:r>
              <a:rPr lang="en-US" sz="3600" b="1" dirty="0">
                <a:solidFill>
                  <a:schemeClr val="bg1"/>
                </a:solidFill>
                <a:latin typeface="Arial" panose="020B0604020202020204" pitchFamily="34" charset="0"/>
                <a:cs typeface="Arial" panose="020B0604020202020204" pitchFamily="34" charset="0"/>
              </a:rPr>
              <a:t>Lenovo AMD Solutions</a:t>
            </a:r>
          </a:p>
        </p:txBody>
      </p:sp>
      <p:sp>
        <p:nvSpPr>
          <p:cNvPr id="7" name="Slide Number Placeholder 1">
            <a:extLst>
              <a:ext uri="{FF2B5EF4-FFF2-40B4-BE49-F238E27FC236}">
                <a16:creationId xmlns:a16="http://schemas.microsoft.com/office/drawing/2014/main" id="{BE3CA780-F16C-C84A-997A-038D5CED0DEB}"/>
              </a:ext>
            </a:extLst>
          </p:cNvPr>
          <p:cNvSpPr txBox="1">
            <a:spLocks/>
          </p:cNvSpPr>
          <p:nvPr/>
        </p:nvSpPr>
        <p:spPr>
          <a:xfrm>
            <a:off x="11234903" y="6405025"/>
            <a:ext cx="632461"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72DA41-926F-DF41-869B-327974FB252D}" type="slidenum">
              <a:rPr lang="en-US" sz="1000" smtClean="0">
                <a:solidFill>
                  <a:schemeClr val="bg1"/>
                </a:solidFill>
                <a:latin typeface="Arial" panose="020B0604020202020204" pitchFamily="34" charset="0"/>
                <a:cs typeface="Arial" panose="020B0604020202020204" pitchFamily="34" charset="0"/>
              </a:rPr>
              <a:pPr algn="r"/>
              <a:t>9</a:t>
            </a:fld>
            <a:endParaRPr lang="en-US" sz="1000" dirty="0">
              <a:solidFill>
                <a:schemeClr val="bg1"/>
              </a:solidFill>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B537D14A-4082-A549-892F-2F4FD2B8C9C8}"/>
              </a:ext>
            </a:extLst>
          </p:cNvPr>
          <p:cNvSpPr txBox="1">
            <a:spLocks/>
          </p:cNvSpPr>
          <p:nvPr/>
        </p:nvSpPr>
        <p:spPr>
          <a:xfrm>
            <a:off x="623434" y="6405025"/>
            <a:ext cx="4400208" cy="2750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Lenovo AMD Playbook</a:t>
            </a:r>
          </a:p>
        </p:txBody>
      </p:sp>
    </p:spTree>
    <p:extLst>
      <p:ext uri="{BB962C8B-B14F-4D97-AF65-F5344CB8AC3E}">
        <p14:creationId xmlns:p14="http://schemas.microsoft.com/office/powerpoint/2010/main" val="20590189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9C1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E01BF219FDC46B5D6219FA01D3624" ma:contentTypeVersion="6" ma:contentTypeDescription="Create a new document." ma:contentTypeScope="" ma:versionID="4924596591bca55d495d97eb403b2307">
  <xsd:schema xmlns:xsd="http://www.w3.org/2001/XMLSchema" xmlns:xs="http://www.w3.org/2001/XMLSchema" xmlns:p="http://schemas.microsoft.com/office/2006/metadata/properties" xmlns:ns2="38844442-7641-46c2-895c-2fb078490396" xmlns:ns3="3f985f23-02ae-404e-b253-ba1012dc21a6" targetNamespace="http://schemas.microsoft.com/office/2006/metadata/properties" ma:root="true" ma:fieldsID="c80377b1439c1e3f8770c98d8b427014" ns2:_="" ns3:_="">
    <xsd:import namespace="38844442-7641-46c2-895c-2fb078490396"/>
    <xsd:import namespace="3f985f23-02ae-404e-b253-ba1012dc2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44442-7641-46c2-895c-2fb0784903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985f23-02ae-404e-b253-ba1012dc21a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8844442-7641-46c2-895c-2fb078490396">
      <UserInfo>
        <DisplayName>Maldonado, Sylvia  (BOS-JMW)</DisplayName>
        <AccountId>467</AccountId>
        <AccountType/>
      </UserInfo>
      <UserInfo>
        <DisplayName>Cohen, Ohad (BOS-JMW)</DisplayName>
        <AccountId>131</AccountId>
        <AccountType/>
      </UserInfo>
      <UserInfo>
        <DisplayName>DeLuca, Zach (BOS-JMW)</DisplayName>
        <AccountId>94</AccountId>
        <AccountType/>
      </UserInfo>
      <UserInfo>
        <DisplayName>Pink, Brian (BOS-JMW)</DisplayName>
        <AccountId>468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62D60-3CE5-4199-BCB5-1CE2336090E9}">
  <ds:schemaRefs>
    <ds:schemaRef ds:uri="38844442-7641-46c2-895c-2fb078490396"/>
    <ds:schemaRef ds:uri="3f985f23-02ae-404e-b253-ba1012dc21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629A03-371F-442B-9764-1D44DC4A4BB4}">
  <ds:schemaRefs>
    <ds:schemaRef ds:uri="38844442-7641-46c2-895c-2fb078490396"/>
    <ds:schemaRef ds:uri="3f985f23-02ae-404e-b253-ba1012dc21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31D128-1713-4E32-A3FE-74C8626B01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TotalTime>
  <Words>1509</Words>
  <Application>Microsoft Office PowerPoint</Application>
  <PresentationFormat>Widescreen</PresentationFormat>
  <Paragraphs>181</Paragraphs>
  <Slides>15</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Santos, Hudson (BOS-JMW)</dc:creator>
  <cp:lastModifiedBy>Vdov, Brooke</cp:lastModifiedBy>
  <cp:revision>4</cp:revision>
  <dcterms:created xsi:type="dcterms:W3CDTF">2021-11-29T01:53:17Z</dcterms:created>
  <dcterms:modified xsi:type="dcterms:W3CDTF">2023-07-05T20:18:49Z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0x010100481E01BF219FDC46B5D6219FA01D3624</vt:lpwstr>
  </property>
</Properties>
</file>