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7"/>
  </p:notesMasterIdLst>
  <p:handoutMasterIdLst>
    <p:handoutMasterId r:id="rId28"/>
  </p:handoutMasterIdLst>
  <p:sldIdLst>
    <p:sldId id="256" r:id="rId3"/>
    <p:sldId id="449" r:id="rId4"/>
    <p:sldId id="492" r:id="rId5"/>
    <p:sldId id="451" r:id="rId6"/>
    <p:sldId id="396" r:id="rId7"/>
    <p:sldId id="493" r:id="rId8"/>
    <p:sldId id="443" r:id="rId9"/>
    <p:sldId id="487" r:id="rId10"/>
    <p:sldId id="486" r:id="rId11"/>
    <p:sldId id="511" r:id="rId12"/>
    <p:sldId id="463" r:id="rId13"/>
    <p:sldId id="498" r:id="rId14"/>
    <p:sldId id="507" r:id="rId15"/>
    <p:sldId id="500" r:id="rId16"/>
    <p:sldId id="515" r:id="rId17"/>
    <p:sldId id="501" r:id="rId18"/>
    <p:sldId id="462" r:id="rId19"/>
    <p:sldId id="504" r:id="rId20"/>
    <p:sldId id="502" r:id="rId21"/>
    <p:sldId id="408" r:id="rId22"/>
    <p:sldId id="497" r:id="rId23"/>
    <p:sldId id="346" r:id="rId24"/>
    <p:sldId id="505" r:id="rId25"/>
    <p:sldId id="506" r:id="rId26"/>
  </p:sldIdLst>
  <p:sldSz cx="9144000" cy="5143500" type="screen16x9"/>
  <p:notesSz cx="7010400" cy="9296400"/>
  <p:embeddedFontLst>
    <p:embeddedFont>
      <p:font typeface="Open Sans" panose="020B06060305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63275" autoAdjust="0"/>
  </p:normalViewPr>
  <p:slideViewPr>
    <p:cSldViewPr snapToGrid="0">
      <p:cViewPr varScale="1">
        <p:scale>
          <a:sx n="68" d="100"/>
          <a:sy n="68" d="100"/>
        </p:scale>
        <p:origin x="1906" y="62"/>
      </p:cViewPr>
      <p:guideLst>
        <p:guide orient="horz" pos="1644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1296" y="-14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8F512C-86B2-4B21-BE5A-B546E9DAF3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3DF65-85FF-435A-8F64-E43AAC9572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2B02A-9898-4EDA-8914-BFC0CA1FA203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84464-39CE-4AE4-9D21-9CCD95150C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57FA3-47A2-495A-A5B9-14B932219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2693F-D47D-4F74-AA9C-C428F3D3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2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7796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6cae0a5b3_0_178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/>
          <a:p>
            <a:pPr marL="171450" indent="-171450">
              <a:buSzPts val="1400"/>
            </a:pPr>
            <a:endParaRPr lang="en-US" dirty="0"/>
          </a:p>
        </p:txBody>
      </p:sp>
      <p:sp>
        <p:nvSpPr>
          <p:cNvPr id="134" name="Google Shape;134;gb6cae0a5b3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6cae0a5b3_0_780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627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42" tIns="46721" rIns="93442" bIns="46721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en-US" dirty="0"/>
          </a:p>
        </p:txBody>
      </p:sp>
      <p:sp>
        <p:nvSpPr>
          <p:cNvPr id="167" name="Google Shape;167;gb6cae0a5b3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1198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00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4406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6284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34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95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6200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0497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71450" indent="-17145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7977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59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6cae0a5b3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6cae0a5b3_0_73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71450" indent="-171450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81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95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81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72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01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6cae0a5b3_0_780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627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42" tIns="46721" rIns="93442" bIns="46721" anchor="t" anchorCtr="0">
            <a:noAutofit/>
          </a:bodyPr>
          <a:lstStyle/>
          <a:p>
            <a:pPr marL="171450" indent="-171450">
              <a:buSzPts val="1400"/>
            </a:pPr>
            <a:endParaRPr lang="en-US" dirty="0"/>
          </a:p>
        </p:txBody>
      </p:sp>
      <p:sp>
        <p:nvSpPr>
          <p:cNvPr id="167" name="Google Shape;167;gb6cae0a5b3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494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6cae0a5b3_0_780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627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42" tIns="46721" rIns="93442" bIns="46721" anchor="t" anchorCtr="0">
            <a:noAutofit/>
          </a:bodyPr>
          <a:lstStyle/>
          <a:p>
            <a:pPr marL="171450" indent="-171450">
              <a:buSzPts val="1400"/>
            </a:pPr>
            <a:endParaRPr lang="en-US" dirty="0"/>
          </a:p>
        </p:txBody>
      </p:sp>
      <p:sp>
        <p:nvSpPr>
          <p:cNvPr id="167" name="Google Shape;167;gb6cae0a5b3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060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12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53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23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99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1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34290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 rot="-5400000">
            <a:off x="8391726" y="4368390"/>
            <a:ext cx="98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7620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34290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 rot="-5400000">
            <a:off x="8391726" y="4368390"/>
            <a:ext cx="98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457200" y="1085851"/>
            <a:ext cx="77724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00"/>
              <a:buFont typeface="Arial"/>
              <a:buNone/>
              <a:defRPr sz="8700" b="0" cap="none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 rot="-5400000">
            <a:off x="8391726" y="4368390"/>
            <a:ext cx="98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34290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1630680" y="1181101"/>
            <a:ext cx="32919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Char char="•"/>
              <a:defRPr sz="23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2"/>
          </p:nvPr>
        </p:nvSpPr>
        <p:spPr>
          <a:xfrm>
            <a:off x="5090160" y="1181101"/>
            <a:ext cx="32919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Char char="•"/>
              <a:defRPr sz="23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34290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 rot="-5400000">
            <a:off x="8391726" y="4368390"/>
            <a:ext cx="98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1627632" y="1179577"/>
            <a:ext cx="329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1627632" y="1694525"/>
            <a:ext cx="3291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1pPr>
            <a:lvl2pPr marL="91440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3"/>
          </p:nvPr>
        </p:nvSpPr>
        <p:spPr>
          <a:xfrm>
            <a:off x="5093208" y="1179577"/>
            <a:ext cx="329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4"/>
          </p:nvPr>
        </p:nvSpPr>
        <p:spPr>
          <a:xfrm>
            <a:off x="5093208" y="1694525"/>
            <a:ext cx="3291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1pPr>
            <a:lvl2pPr marL="91440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34290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 rot="-5400000">
            <a:off x="8391726" y="4368390"/>
            <a:ext cx="98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dt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34290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 rot="-5400000">
            <a:off x="8391726" y="4368390"/>
            <a:ext cx="98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3575050" y="1200150"/>
            <a:ext cx="5111700" cy="3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sz="2300"/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457201" y="1200150"/>
            <a:ext cx="3008100" cy="3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34290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 rot="-5400000">
            <a:off x="8391726" y="4368390"/>
            <a:ext cx="98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/>
          <p:nvPr/>
        </p:nvSpPr>
        <p:spPr>
          <a:xfrm>
            <a:off x="9001124" y="3634740"/>
            <a:ext cx="142800" cy="150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0250" tIns="45125" rIns="90250" bIns="45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3"/>
          <p:cNvSpPr>
            <a:spLocks noGrp="1"/>
          </p:cNvSpPr>
          <p:nvPr>
            <p:ph type="pic" idx="2"/>
          </p:nvPr>
        </p:nvSpPr>
        <p:spPr>
          <a:xfrm>
            <a:off x="-1" y="0"/>
            <a:ext cx="9000900" cy="36348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0250" tIns="45125" rIns="90250" bIns="451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457200" y="4286250"/>
            <a:ext cx="8153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dt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34290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 rot="-5400000">
            <a:off x="8391726" y="4368390"/>
            <a:ext cx="98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/>
          <p:nvPr/>
        </p:nvSpPr>
        <p:spPr>
          <a:xfrm>
            <a:off x="9001124" y="0"/>
            <a:ext cx="142800" cy="363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250" tIns="45125" rIns="90250" bIns="45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2627100" y="-855450"/>
            <a:ext cx="32802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34290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 rot="-5400000">
            <a:off x="8391726" y="4368390"/>
            <a:ext cx="98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dt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34290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 rot="-5400000">
            <a:off x="8391726" y="4368390"/>
            <a:ext cx="98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76200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57200" y="4869656"/>
            <a:ext cx="34290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 rot="-5400000">
            <a:off x="8391726" y="4368390"/>
            <a:ext cx="98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9001124" y="0"/>
            <a:ext cx="142800" cy="10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0250" tIns="45125" rIns="90250" bIns="45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9001124" y="1028700"/>
            <a:ext cx="142800" cy="411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250" tIns="45125" rIns="90250" bIns="45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_MKEUheUG44?feature=oembed" TargetMode="Externa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xf1edB-OGds?feature=oembed" TargetMode="Externa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5130" y="242946"/>
            <a:ext cx="1179948" cy="53634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6"/>
          <p:cNvSpPr/>
          <p:nvPr/>
        </p:nvSpPr>
        <p:spPr>
          <a:xfrm>
            <a:off x="0" y="1"/>
            <a:ext cx="5086800" cy="51435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2925" tIns="31450" rIns="62925" bIns="31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1701308" y="1174876"/>
            <a:ext cx="7077000" cy="11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925" tIns="31450" rIns="62925" bIns="31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Open Sans"/>
              <a:buNone/>
            </a:pPr>
            <a:r>
              <a:rPr lang="en" sz="41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      SIIG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Open Sans"/>
              <a:buNone/>
            </a:pPr>
            <a:r>
              <a:rPr lang="en" sz="41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AV over IP Solutions </a:t>
            </a:r>
            <a:endParaRPr sz="2100" b="1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1997568" y="1842327"/>
            <a:ext cx="5131500" cy="10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</a:pPr>
            <a:endParaRPr sz="37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4880" y="104621"/>
            <a:ext cx="1179948" cy="53634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395700" y="297668"/>
            <a:ext cx="51264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925" tIns="31450" rIns="62925" bIns="3145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None/>
            </a:pPr>
            <a:r>
              <a:rPr lang="en" sz="20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SIIG AV-over-IP Network Products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B213544-A18E-B6FD-17CD-757BEEDDC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963" y="696711"/>
            <a:ext cx="6936525" cy="43421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C4EF8-4BAD-D25F-8F29-470184885C68}"/>
              </a:ext>
            </a:extLst>
          </p:cNvPr>
          <p:cNvSpPr txBox="1"/>
          <p:nvPr/>
        </p:nvSpPr>
        <p:spPr>
          <a:xfrm>
            <a:off x="0" y="2133600"/>
            <a:ext cx="1212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Student Center</a:t>
            </a:r>
            <a:endParaRPr lang="en-US" sz="9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4C187-D462-E109-A14A-2FF5FFFFBAD3}"/>
              </a:ext>
            </a:extLst>
          </p:cNvPr>
          <p:cNvSpPr txBox="1"/>
          <p:nvPr/>
        </p:nvSpPr>
        <p:spPr>
          <a:xfrm>
            <a:off x="7778572" y="3887147"/>
            <a:ext cx="1212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Admin </a:t>
            </a:r>
            <a:r>
              <a:rPr lang="en-US" sz="1000" b="1" dirty="0" err="1"/>
              <a:t>Bldg</a:t>
            </a:r>
            <a:endParaRPr lang="en-US" sz="9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814B5-4D1C-D2E4-8011-D651054E4511}"/>
              </a:ext>
            </a:extLst>
          </p:cNvPr>
          <p:cNvSpPr txBox="1"/>
          <p:nvPr/>
        </p:nvSpPr>
        <p:spPr>
          <a:xfrm>
            <a:off x="0" y="3887147"/>
            <a:ext cx="1212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Sports Facility</a:t>
            </a:r>
            <a:endParaRPr lang="en-US" sz="9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DE38D-53D5-6C3F-F907-1E4734732F32}"/>
              </a:ext>
            </a:extLst>
          </p:cNvPr>
          <p:cNvSpPr txBox="1"/>
          <p:nvPr/>
        </p:nvSpPr>
        <p:spPr>
          <a:xfrm>
            <a:off x="7778572" y="2301494"/>
            <a:ext cx="1212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Performing Arts 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11897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"/>
          <p:cNvSpPr txBox="1"/>
          <p:nvPr/>
        </p:nvSpPr>
        <p:spPr>
          <a:xfrm>
            <a:off x="262599" y="265575"/>
            <a:ext cx="7108281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SIIG 4K 60HZ HDMI over IP Solution</a:t>
            </a:r>
          </a:p>
        </p:txBody>
      </p:sp>
      <p:pic>
        <p:nvPicPr>
          <p:cNvPr id="7" name="Google Shape;480;p44">
            <a:extLst>
              <a:ext uri="{FF2B5EF4-FFF2-40B4-BE49-F238E27FC236}">
                <a16:creationId xmlns:a16="http://schemas.microsoft.com/office/drawing/2014/main" id="{42555754-5AD1-4179-BD3F-31CCECA9F1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880" y="194546"/>
            <a:ext cx="1179948" cy="5363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0C91F2-3502-9010-D229-315F28442AB6}"/>
              </a:ext>
            </a:extLst>
          </p:cNvPr>
          <p:cNvSpPr txBox="1"/>
          <p:nvPr/>
        </p:nvSpPr>
        <p:spPr>
          <a:xfrm>
            <a:off x="262599" y="1088438"/>
            <a:ext cx="3551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Open Sans" panose="020B0806030504020204" pitchFamily="34" charset="0"/>
              </a:rPr>
              <a:t>CE-H28A11-S1</a:t>
            </a:r>
          </a:p>
          <a:p>
            <a:r>
              <a:rPr lang="en-US" dirty="0"/>
              <a:t>4K 60Hz HDMI over IP Matrix Kit</a:t>
            </a:r>
          </a:p>
          <a:p>
            <a:r>
              <a:rPr lang="en-US" b="1" dirty="0"/>
              <a:t>SRP $1,099.99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DA62DB-F85B-1BE0-D9EE-E4386A480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49" y="2307775"/>
            <a:ext cx="2985013" cy="21523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75E067-C697-6583-E4BC-A243129CBF8D}"/>
              </a:ext>
            </a:extLst>
          </p:cNvPr>
          <p:cNvSpPr txBox="1"/>
          <p:nvPr/>
        </p:nvSpPr>
        <p:spPr>
          <a:xfrm>
            <a:off x="4766285" y="1088438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C00000"/>
                </a:solidFill>
                <a:effectLst/>
                <a:latin typeface="Open Sans" panose="020B0806030504020204" pitchFamily="34" charset="0"/>
              </a:rPr>
              <a:t>CE-H27F11-S1</a:t>
            </a:r>
          </a:p>
          <a:p>
            <a:r>
              <a:rPr lang="en-US" sz="1400" dirty="0"/>
              <a:t>4K 60Hz HDMI over IP Matrix </a:t>
            </a:r>
            <a:r>
              <a:rPr lang="en-US" sz="1400" b="1" dirty="0"/>
              <a:t>Transmitter</a:t>
            </a:r>
          </a:p>
          <a:p>
            <a:r>
              <a:rPr lang="en-US" sz="1400" b="1" dirty="0"/>
              <a:t>SRP $569.99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EA8A52-45D2-B36A-4956-F284F9572357}"/>
              </a:ext>
            </a:extLst>
          </p:cNvPr>
          <p:cNvSpPr txBox="1"/>
          <p:nvPr/>
        </p:nvSpPr>
        <p:spPr>
          <a:xfrm>
            <a:off x="4709650" y="3230957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C00000"/>
                </a:solidFill>
                <a:effectLst/>
                <a:latin typeface="Open Sans" panose="020B0806030504020204" pitchFamily="34" charset="0"/>
              </a:rPr>
              <a:t>CE-H27G11-S1</a:t>
            </a:r>
          </a:p>
          <a:p>
            <a:r>
              <a:rPr lang="en-US" sz="1400" dirty="0"/>
              <a:t>4K 60Hz HDMI over IP Matrix </a:t>
            </a:r>
            <a:r>
              <a:rPr lang="en-US" sz="1400" b="1" dirty="0"/>
              <a:t>Receiver </a:t>
            </a:r>
          </a:p>
          <a:p>
            <a:r>
              <a:rPr lang="en-US" sz="1400" b="1" dirty="0"/>
              <a:t>SRP $569.99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C6D609-C6EB-AB11-948D-A2F07152B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724" y="3708010"/>
            <a:ext cx="1740311" cy="11142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AE08F6-948A-631B-2CD3-122888208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7943" y="1565491"/>
            <a:ext cx="1733550" cy="11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61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"/>
          <p:cNvSpPr txBox="1"/>
          <p:nvPr/>
        </p:nvSpPr>
        <p:spPr>
          <a:xfrm>
            <a:off x="106446" y="284998"/>
            <a:ext cx="7085464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SIIG 4K 60HZ HDMI over IP Solution</a:t>
            </a:r>
          </a:p>
        </p:txBody>
      </p:sp>
      <p:pic>
        <p:nvPicPr>
          <p:cNvPr id="7" name="Google Shape;480;p44">
            <a:extLst>
              <a:ext uri="{FF2B5EF4-FFF2-40B4-BE49-F238E27FC236}">
                <a16:creationId xmlns:a16="http://schemas.microsoft.com/office/drawing/2014/main" id="{42555754-5AD1-4179-BD3F-31CCECA9F1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880" y="194546"/>
            <a:ext cx="1179948" cy="5363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945C4B-7B79-8447-1E65-94CFB23AC1C3}"/>
              </a:ext>
            </a:extLst>
          </p:cNvPr>
          <p:cNvSpPr txBox="1"/>
          <p:nvPr/>
        </p:nvSpPr>
        <p:spPr>
          <a:xfrm>
            <a:off x="4424516" y="1378746"/>
            <a:ext cx="44835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b="1" dirty="0"/>
              <a:t>Topology - </a:t>
            </a:r>
            <a:r>
              <a:rPr lang="en-US" b="1" dirty="0">
                <a:solidFill>
                  <a:srgbClr val="C00000"/>
                </a:solidFill>
              </a:rPr>
              <a:t>Many-to-Many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/>
              <a:t>Supports video resolutions up to 4K 60Hz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/>
              <a:t>Supports Power Over Ethernet (POE) 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/>
              <a:t>Supports multiple video walls up to a 5X5 per wall each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/>
              <a:t>Supports KVM Extension 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/>
              <a:t>Extend HDMI signals up to 394ft up to remote HDMI displays when directly connected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/>
              <a:t>Additional Smart Controller (CE-H25411-S2) enables support of video wall, KVM and ARC functions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C91F2-3502-9010-D229-315F28442AB6}"/>
              </a:ext>
            </a:extLst>
          </p:cNvPr>
          <p:cNvSpPr txBox="1"/>
          <p:nvPr/>
        </p:nvSpPr>
        <p:spPr>
          <a:xfrm>
            <a:off x="106446" y="958436"/>
            <a:ext cx="50233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rgbClr val="C00000"/>
                </a:solidFill>
                <a:effectLst/>
                <a:latin typeface="Open Sans" panose="020B0806030504020204" pitchFamily="34" charset="0"/>
              </a:rPr>
              <a:t>CE-H28A11-S1</a:t>
            </a:r>
          </a:p>
          <a:p>
            <a:r>
              <a:rPr lang="en-US" sz="1200" dirty="0"/>
              <a:t>4K 60Hz HDMI over IP Matrix Kit</a:t>
            </a:r>
          </a:p>
          <a:p>
            <a:r>
              <a:rPr lang="en-US" sz="1200" b="1" dirty="0"/>
              <a:t>SRP $1,099.99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128A77-1F2D-F552-6D69-4C2E789CD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46" y="1820210"/>
            <a:ext cx="3686608" cy="321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3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"/>
          <p:cNvSpPr txBox="1"/>
          <p:nvPr/>
        </p:nvSpPr>
        <p:spPr>
          <a:xfrm>
            <a:off x="106446" y="265586"/>
            <a:ext cx="6910803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None/>
            </a:pPr>
            <a:r>
              <a:rPr lang="en-US" sz="20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SIIG HDMI Over IP Matrix and Video Wall Controller</a:t>
            </a:r>
          </a:p>
        </p:txBody>
      </p:sp>
      <p:pic>
        <p:nvPicPr>
          <p:cNvPr id="7" name="Google Shape;480;p44">
            <a:extLst>
              <a:ext uri="{FF2B5EF4-FFF2-40B4-BE49-F238E27FC236}">
                <a16:creationId xmlns:a16="http://schemas.microsoft.com/office/drawing/2014/main" id="{42555754-5AD1-4179-BD3F-31CCECA9F1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880" y="194546"/>
            <a:ext cx="1179948" cy="5363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945C4B-7B79-8447-1E65-94CFB23AC1C3}"/>
              </a:ext>
            </a:extLst>
          </p:cNvPr>
          <p:cNvSpPr txBox="1"/>
          <p:nvPr/>
        </p:nvSpPr>
        <p:spPr>
          <a:xfrm>
            <a:off x="4067320" y="1378746"/>
            <a:ext cx="44835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b="1" dirty="0"/>
              <a:t>Pairs with CE-H28A11-S1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/>
              <a:t>Smart Controller and central management system allows real-time monitoring of transmitters and receivers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/>
              <a:t>Easy Installation - auto-detects the transmitter and receiver units on the network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/>
              <a:t>Monitors all devices in one central system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92608" lvl="1" indent="-182880">
              <a:buFont typeface="Arial" panose="020B0604020202020204" pitchFamily="34" charset="0"/>
              <a:buChar char="•"/>
            </a:pPr>
            <a:r>
              <a:rPr lang="en-US" dirty="0"/>
              <a:t>Easy to create multiple video walls. Configurable up to 5x5 display mode</a:t>
            </a:r>
          </a:p>
          <a:p>
            <a:pPr marL="292608" lvl="1" indent="-18288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92608" lvl="1" indent="-182880">
              <a:buFont typeface="Arial" panose="020B0604020202020204" pitchFamily="34" charset="0"/>
              <a:buChar char="•"/>
            </a:pPr>
            <a:r>
              <a:rPr lang="en-US" dirty="0"/>
              <a:t>Drag-and-drop easy matrix switching</a:t>
            </a:r>
          </a:p>
          <a:p>
            <a:pPr marL="292608" lvl="1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C91F2-3502-9010-D229-315F28442AB6}"/>
              </a:ext>
            </a:extLst>
          </p:cNvPr>
          <p:cNvSpPr txBox="1"/>
          <p:nvPr/>
        </p:nvSpPr>
        <p:spPr>
          <a:xfrm>
            <a:off x="106446" y="947859"/>
            <a:ext cx="50233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rgbClr val="C00000"/>
                </a:solidFill>
                <a:effectLst/>
                <a:latin typeface="Open Sans" panose="020B0806030504020204" pitchFamily="34" charset="0"/>
              </a:rPr>
              <a:t>CE-H25411-S2</a:t>
            </a:r>
          </a:p>
          <a:p>
            <a:r>
              <a:rPr lang="en-US" sz="1200" dirty="0"/>
              <a:t>HDMI Over IP Matrix and Video Wall - Controller</a:t>
            </a:r>
          </a:p>
          <a:p>
            <a:r>
              <a:rPr lang="en-US" sz="1200" b="1" dirty="0"/>
              <a:t>SRP $349.99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0E5BCC-A505-83DA-A54B-0EE26A6D8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78" y="2241172"/>
            <a:ext cx="2397953" cy="195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61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2" title="SIIG Over IP Setup Demo 2022">
            <a:hlinkClick r:id="" action="ppaction://media"/>
            <a:extLst>
              <a:ext uri="{FF2B5EF4-FFF2-40B4-BE49-F238E27FC236}">
                <a16:creationId xmlns:a16="http://schemas.microsoft.com/office/drawing/2014/main" id="{C4428C15-F320-7BFA-D420-26C689A959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3485" y="307937"/>
            <a:ext cx="8148364" cy="460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3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IIG Over IP Setup Demo 2022 (Short Version)">
            <a:hlinkClick r:id="" action="ppaction://media"/>
            <a:extLst>
              <a:ext uri="{FF2B5EF4-FFF2-40B4-BE49-F238E27FC236}">
                <a16:creationId xmlns:a16="http://schemas.microsoft.com/office/drawing/2014/main" id="{FEAB0A10-39C1-12F3-B69C-BEF49E2A49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5066" y="357352"/>
            <a:ext cx="8333868" cy="47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"/>
          <p:cNvSpPr txBox="1"/>
          <p:nvPr/>
        </p:nvSpPr>
        <p:spPr>
          <a:xfrm>
            <a:off x="262600" y="265575"/>
            <a:ext cx="7391646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None/>
            </a:pPr>
            <a:r>
              <a:rPr lang="en-US" sz="20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SIIG 1080P HDMI ove</a:t>
            </a:r>
            <a:r>
              <a:rPr lang="en-US" sz="20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 IP </a:t>
            </a:r>
            <a:r>
              <a:rPr lang="en-US" sz="20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Solution</a:t>
            </a:r>
          </a:p>
        </p:txBody>
      </p:sp>
      <p:pic>
        <p:nvPicPr>
          <p:cNvPr id="7" name="Google Shape;480;p44">
            <a:extLst>
              <a:ext uri="{FF2B5EF4-FFF2-40B4-BE49-F238E27FC236}">
                <a16:creationId xmlns:a16="http://schemas.microsoft.com/office/drawing/2014/main" id="{42555754-5AD1-4179-BD3F-31CCECA9F1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4246" y="194546"/>
            <a:ext cx="896581" cy="5363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0C91F2-3502-9010-D229-315F28442AB6}"/>
              </a:ext>
            </a:extLst>
          </p:cNvPr>
          <p:cNvSpPr txBox="1"/>
          <p:nvPr/>
        </p:nvSpPr>
        <p:spPr>
          <a:xfrm>
            <a:off x="106446" y="958436"/>
            <a:ext cx="50233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rgbClr val="C00000"/>
                </a:solidFill>
                <a:effectLst/>
                <a:latin typeface="Open Sans" panose="020B0806030504020204" pitchFamily="34" charset="0"/>
              </a:rPr>
              <a:t>CE-H26411-S1 - Tx</a:t>
            </a:r>
          </a:p>
          <a:p>
            <a:r>
              <a:rPr lang="en-US" sz="1200" dirty="0"/>
              <a:t>Full HD HDMI Over IP Extender, PoE, Serial and IR control, 100m </a:t>
            </a:r>
          </a:p>
          <a:p>
            <a:r>
              <a:rPr lang="en-US" sz="1200" b="1" dirty="0"/>
              <a:t>SRP $269.99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EC999-5947-EDCD-CE40-6A27D3E0D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550" y="1582038"/>
            <a:ext cx="1603346" cy="11653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4F9016-0D60-43C8-7B59-48C59600AF9E}"/>
              </a:ext>
            </a:extLst>
          </p:cNvPr>
          <p:cNvSpPr txBox="1"/>
          <p:nvPr/>
        </p:nvSpPr>
        <p:spPr>
          <a:xfrm>
            <a:off x="262599" y="3476216"/>
            <a:ext cx="50233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rgbClr val="C00000"/>
                </a:solidFill>
                <a:effectLst/>
                <a:latin typeface="Open Sans" panose="020B0806030504020204" pitchFamily="34" charset="0"/>
              </a:rPr>
              <a:t>CE-H26511-S1 - Rx</a:t>
            </a:r>
          </a:p>
          <a:p>
            <a:r>
              <a:rPr lang="en-US" sz="1200" dirty="0"/>
              <a:t>Full HD HDMI Over IP Extender, PoE, Serial and IR control, 100m</a:t>
            </a:r>
          </a:p>
          <a:p>
            <a:r>
              <a:rPr lang="en-US" sz="1200" b="1" dirty="0"/>
              <a:t>SRP $269.99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7A4E55-5A24-E76A-DB68-BAE032F6E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178" y="2847280"/>
            <a:ext cx="1687844" cy="12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23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"/>
          <p:cNvSpPr txBox="1"/>
          <p:nvPr/>
        </p:nvSpPr>
        <p:spPr>
          <a:xfrm>
            <a:off x="262599" y="265575"/>
            <a:ext cx="7401922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None/>
            </a:pPr>
            <a:r>
              <a:rPr lang="en-US" sz="20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SIIG 1080P HDMI ove</a:t>
            </a:r>
            <a:r>
              <a:rPr lang="en-US" sz="20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 IP </a:t>
            </a:r>
            <a:r>
              <a:rPr lang="en-US" sz="20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Solution</a:t>
            </a:r>
          </a:p>
        </p:txBody>
      </p:sp>
      <p:pic>
        <p:nvPicPr>
          <p:cNvPr id="7" name="Google Shape;480;p44">
            <a:extLst>
              <a:ext uri="{FF2B5EF4-FFF2-40B4-BE49-F238E27FC236}">
                <a16:creationId xmlns:a16="http://schemas.microsoft.com/office/drawing/2014/main" id="{42555754-5AD1-4179-BD3F-31CCECA9F1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8359" y="194546"/>
            <a:ext cx="934949" cy="5363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945C4B-7B79-8447-1E65-94CFB23AC1C3}"/>
              </a:ext>
            </a:extLst>
          </p:cNvPr>
          <p:cNvSpPr txBox="1"/>
          <p:nvPr/>
        </p:nvSpPr>
        <p:spPr>
          <a:xfrm>
            <a:off x="4849932" y="1289978"/>
            <a:ext cx="448350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b="1" dirty="0"/>
              <a:t>Topology - </a:t>
            </a:r>
            <a:r>
              <a:rPr lang="en-US" b="1" dirty="0">
                <a:solidFill>
                  <a:srgbClr val="C00000"/>
                </a:solidFill>
              </a:rPr>
              <a:t>Many-to-Many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400" b="1" dirty="0">
              <a:solidFill>
                <a:srgbClr val="C00000"/>
              </a:solidFill>
            </a:endParaRP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/>
              <a:t>Full HD 1080P resolution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3464" indent="-182880">
              <a:buFont typeface="Arial" panose="020B0604020202020204" pitchFamily="34" charset="0"/>
              <a:buChar char="•"/>
            </a:pPr>
            <a:r>
              <a:rPr lang="en-US" dirty="0"/>
              <a:t>Transmits and receives A/V signals up to 330 ft when both Tx and Rx are directly connected</a:t>
            </a:r>
          </a:p>
          <a:p>
            <a:pPr marL="283464" indent="-18288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3464" indent="-18288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Latency of less than 80ms</a:t>
            </a:r>
          </a:p>
          <a:p>
            <a:pPr marL="283464" indent="-182880">
              <a:buFont typeface="Arial" panose="020B0604020202020204" pitchFamily="34" charset="0"/>
              <a:buChar char="•"/>
            </a:pPr>
            <a:endParaRPr lang="en-US" sz="400" b="0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marL="283464" indent="-182880">
              <a:buFont typeface="Arial" panose="020B0604020202020204" pitchFamily="34" charset="0"/>
              <a:buChar char="•"/>
            </a:pPr>
            <a:r>
              <a:rPr lang="en-US" b="1" dirty="0"/>
              <a:t>Power over Ethernet (POE) </a:t>
            </a:r>
            <a:r>
              <a:rPr lang="en-US" dirty="0"/>
              <a:t>enables the transmission of both power and data over a single CAT cable</a:t>
            </a:r>
          </a:p>
          <a:p>
            <a:pPr marL="283464" indent="-18288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283464" indent="-18288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/>
              <a:t>Additional Tx and Rx units sold separately 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/>
              <a:t>Loop Out 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/>
              <a:t>IR + RS 232 Extension enables management of source devices from a remote Rx location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/>
              <a:t>TAA Compliant 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dirty="0"/>
          </a:p>
          <a:p>
            <a:pPr marL="102870"/>
            <a:endParaRPr lang="en-US" dirty="0"/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C91F2-3502-9010-D229-315F28442AB6}"/>
              </a:ext>
            </a:extLst>
          </p:cNvPr>
          <p:cNvSpPr txBox="1"/>
          <p:nvPr/>
        </p:nvSpPr>
        <p:spPr>
          <a:xfrm>
            <a:off x="262599" y="983425"/>
            <a:ext cx="15113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rgbClr val="C00000"/>
                </a:solidFill>
                <a:effectLst/>
                <a:latin typeface="Open Sans" panose="020B0806030504020204" pitchFamily="34" charset="0"/>
              </a:rPr>
              <a:t>CE-H26411-S1 - Tx</a:t>
            </a:r>
          </a:p>
          <a:p>
            <a:r>
              <a:rPr lang="en-US" sz="1200" b="1" dirty="0"/>
              <a:t>SRP $269.99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D3E48-D3C5-DF1E-28EC-49CC66025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01" y="1913084"/>
            <a:ext cx="2114111" cy="29999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5AEA78-AFAF-F671-80AC-1EBA2E51E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454" y="1828330"/>
            <a:ext cx="2251478" cy="31066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335E74-EFEC-ABF1-C1BA-57D0EDB356C9}"/>
              </a:ext>
            </a:extLst>
          </p:cNvPr>
          <p:cNvSpPr txBox="1"/>
          <p:nvPr/>
        </p:nvSpPr>
        <p:spPr>
          <a:xfrm>
            <a:off x="2708765" y="983425"/>
            <a:ext cx="15113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rgbClr val="C00000"/>
                </a:solidFill>
                <a:effectLst/>
                <a:latin typeface="Open Sans" panose="020B0806030504020204" pitchFamily="34" charset="0"/>
              </a:rPr>
              <a:t>CE-H26511-S1 - Rx</a:t>
            </a:r>
          </a:p>
          <a:p>
            <a:r>
              <a:rPr lang="en-US" sz="1200" b="1" dirty="0"/>
              <a:t>SRP $269.99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60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"/>
          <p:cNvSpPr txBox="1"/>
          <p:nvPr/>
        </p:nvSpPr>
        <p:spPr>
          <a:xfrm>
            <a:off x="262600" y="265586"/>
            <a:ext cx="7258084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None/>
            </a:pPr>
            <a:r>
              <a:rPr lang="en-US" sz="20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SIIG HDMI Over IP Extender 1080P Solution </a:t>
            </a:r>
          </a:p>
        </p:txBody>
      </p:sp>
      <p:pic>
        <p:nvPicPr>
          <p:cNvPr id="7" name="Google Shape;480;p44">
            <a:extLst>
              <a:ext uri="{FF2B5EF4-FFF2-40B4-BE49-F238E27FC236}">
                <a16:creationId xmlns:a16="http://schemas.microsoft.com/office/drawing/2014/main" id="{42555754-5AD1-4179-BD3F-31CCECA9F1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880" y="194546"/>
            <a:ext cx="1179948" cy="5363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0C91F2-3502-9010-D229-315F28442AB6}"/>
              </a:ext>
            </a:extLst>
          </p:cNvPr>
          <p:cNvSpPr txBox="1"/>
          <p:nvPr/>
        </p:nvSpPr>
        <p:spPr>
          <a:xfrm>
            <a:off x="137652" y="989424"/>
            <a:ext cx="443434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Open Sans" panose="020B0806030504020204" pitchFamily="34" charset="0"/>
              </a:rPr>
              <a:t>CE-H23A11-S2</a:t>
            </a:r>
          </a:p>
          <a:p>
            <a:r>
              <a:rPr lang="en-US" dirty="0"/>
              <a:t>1080P HDMI Over IP Extender Kit, </a:t>
            </a:r>
            <a:r>
              <a:rPr lang="en-US" sz="1300" dirty="0"/>
              <a:t>Serial and IR Control</a:t>
            </a:r>
          </a:p>
          <a:p>
            <a:r>
              <a:rPr lang="en-US" b="1" dirty="0"/>
              <a:t>SRP $319.99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75E067-C697-6583-E4BC-A243129CBF8D}"/>
              </a:ext>
            </a:extLst>
          </p:cNvPr>
          <p:cNvSpPr txBox="1"/>
          <p:nvPr/>
        </p:nvSpPr>
        <p:spPr>
          <a:xfrm>
            <a:off x="4736786" y="989424"/>
            <a:ext cx="47204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C00000"/>
                </a:solidFill>
                <a:effectLst/>
                <a:latin typeface="Open Sans" panose="020B0806030504020204" pitchFamily="34" charset="0"/>
              </a:rPr>
              <a:t>CE-H23B11-S2</a:t>
            </a:r>
          </a:p>
          <a:p>
            <a:r>
              <a:rPr lang="en-US" sz="1400" dirty="0"/>
              <a:t>1080P HDMI Over IP Extender w IR </a:t>
            </a:r>
            <a:r>
              <a:rPr lang="en-US" dirty="0"/>
              <a:t>- </a:t>
            </a:r>
            <a:r>
              <a:rPr lang="en-US" b="1" dirty="0"/>
              <a:t>Transmitter</a:t>
            </a:r>
            <a:endParaRPr lang="en-US" sz="1400" b="1" dirty="0"/>
          </a:p>
          <a:p>
            <a:r>
              <a:rPr lang="en-US" sz="1400" b="1" dirty="0"/>
              <a:t>SRP $199.99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EA8A52-45D2-B36A-4956-F284F9572357}"/>
              </a:ext>
            </a:extLst>
          </p:cNvPr>
          <p:cNvSpPr txBox="1"/>
          <p:nvPr/>
        </p:nvSpPr>
        <p:spPr>
          <a:xfrm>
            <a:off x="4736786" y="2748053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C00000"/>
                </a:solidFill>
                <a:effectLst/>
                <a:latin typeface="Open Sans" panose="020B0806030504020204" pitchFamily="34" charset="0"/>
              </a:rPr>
              <a:t>CE-H23C11-S2</a:t>
            </a:r>
          </a:p>
          <a:p>
            <a:r>
              <a:rPr lang="en-US" sz="1400" dirty="0"/>
              <a:t>1080P HDMI Over IP Extender w IR - </a:t>
            </a:r>
            <a:r>
              <a:rPr lang="en-US" sz="1400" b="1" dirty="0"/>
              <a:t>Receiver </a:t>
            </a:r>
          </a:p>
          <a:p>
            <a:r>
              <a:rPr lang="en-US" sz="1400" b="1" dirty="0"/>
              <a:t>SRP $199.99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CAD65-09D8-98CC-9442-463F4E8FB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71" y="2101911"/>
            <a:ext cx="2903189" cy="2044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5DC0CA-8754-548C-20BC-302D13BEB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452" y="3903424"/>
            <a:ext cx="1724026" cy="1107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B84110-60A5-0E5B-B4E4-5E00E72BE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6829" y="1556402"/>
            <a:ext cx="1724025" cy="109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84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"/>
          <p:cNvSpPr txBox="1"/>
          <p:nvPr/>
        </p:nvSpPr>
        <p:spPr>
          <a:xfrm>
            <a:off x="262599" y="265575"/>
            <a:ext cx="7108281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Open Sans"/>
              <a:buNone/>
            </a:pPr>
            <a:r>
              <a:rPr lang="en-US" sz="20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SIIG HDMI Over IP Extender 1080P Solution </a:t>
            </a:r>
          </a:p>
        </p:txBody>
      </p:sp>
      <p:pic>
        <p:nvPicPr>
          <p:cNvPr id="7" name="Google Shape;480;p44">
            <a:extLst>
              <a:ext uri="{FF2B5EF4-FFF2-40B4-BE49-F238E27FC236}">
                <a16:creationId xmlns:a16="http://schemas.microsoft.com/office/drawing/2014/main" id="{42555754-5AD1-4179-BD3F-31CCECA9F1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880" y="194546"/>
            <a:ext cx="1179948" cy="5363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0C91F2-3502-9010-D229-315F28442AB6}"/>
              </a:ext>
            </a:extLst>
          </p:cNvPr>
          <p:cNvSpPr txBox="1"/>
          <p:nvPr/>
        </p:nvSpPr>
        <p:spPr>
          <a:xfrm>
            <a:off x="260900" y="874359"/>
            <a:ext cx="44280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rgbClr val="C00000"/>
                </a:solidFill>
                <a:effectLst/>
                <a:latin typeface="Open Sans" panose="020B0806030504020204" pitchFamily="34" charset="0"/>
              </a:rPr>
              <a:t>CE-H23A11-S2</a:t>
            </a:r>
          </a:p>
          <a:p>
            <a:r>
              <a:rPr lang="en-US" sz="1200" b="1" dirty="0"/>
              <a:t>SRP $269.99</a:t>
            </a:r>
          </a:p>
          <a:p>
            <a:r>
              <a:rPr lang="en-US" sz="1200" dirty="0"/>
              <a:t>1080P HDMI Over IP Extender Kit, Serial and IR Control – </a:t>
            </a:r>
            <a:r>
              <a:rPr lang="en-US" sz="1200" b="1" dirty="0"/>
              <a:t>KIT </a:t>
            </a:r>
          </a:p>
          <a:p>
            <a:endParaRPr lang="en-US" sz="1200" b="1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625AF-B153-F7AC-103B-EA6BCDE8F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660533"/>
            <a:ext cx="2033100" cy="15478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260450-DF09-C31B-98D4-7E27E5461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01" y="3208345"/>
            <a:ext cx="2240082" cy="15985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0520FD-1F3D-BDD1-BA72-EFC7A3181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1710" y="1656797"/>
            <a:ext cx="2418222" cy="18166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0236AA-18E5-484C-705B-F69402715B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0214" y="3338064"/>
            <a:ext cx="2081213" cy="14687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C1C755-E9AE-A4E4-9F75-F9A9AC25919C}"/>
              </a:ext>
            </a:extLst>
          </p:cNvPr>
          <p:cNvSpPr txBox="1"/>
          <p:nvPr/>
        </p:nvSpPr>
        <p:spPr>
          <a:xfrm>
            <a:off x="4771117" y="1656797"/>
            <a:ext cx="4184882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288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3464" indent="-182880">
              <a:buFont typeface="Arial" panose="020B0604020202020204" pitchFamily="34" charset="0"/>
              <a:buChar char="•"/>
            </a:pPr>
            <a:r>
              <a:rPr lang="en-US" b="1" dirty="0"/>
              <a:t>Topology - </a:t>
            </a:r>
            <a:r>
              <a:rPr lang="en-US" b="1" dirty="0">
                <a:solidFill>
                  <a:srgbClr val="C00000"/>
                </a:solidFill>
              </a:rPr>
              <a:t>Many-to-Many</a:t>
            </a:r>
          </a:p>
          <a:p>
            <a:pPr marL="283464" indent="-182880">
              <a:buFont typeface="Arial" panose="020B0604020202020204" pitchFamily="34" charset="0"/>
              <a:buChar char="•"/>
            </a:pPr>
            <a:endParaRPr lang="en-US" sz="400" b="1" dirty="0">
              <a:solidFill>
                <a:srgbClr val="C00000"/>
              </a:solidFill>
            </a:endParaRPr>
          </a:p>
          <a:p>
            <a:pPr marL="283464" indent="-182880">
              <a:buFont typeface="Arial" panose="020B0604020202020204" pitchFamily="34" charset="0"/>
              <a:buChar char="•"/>
            </a:pPr>
            <a:r>
              <a:rPr lang="en-US" dirty="0"/>
              <a:t>Transmits and receives 1080P HDMI signals up to 394 ft</a:t>
            </a:r>
          </a:p>
          <a:p>
            <a:pPr marL="283464" indent="-18288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3464" indent="-18288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Latency of less than 80ms</a:t>
            </a:r>
          </a:p>
          <a:p>
            <a:pPr marL="283464" indent="-182880">
              <a:buFont typeface="Arial" panose="020B0604020202020204" pitchFamily="34" charset="0"/>
              <a:buChar char="•"/>
            </a:pPr>
            <a:endParaRPr lang="en-US" sz="400" b="0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marL="283464" indent="-182880">
              <a:buFont typeface="Arial" panose="020B0604020202020204" pitchFamily="34" charset="0"/>
              <a:buChar char="•"/>
            </a:pPr>
            <a:r>
              <a:rPr lang="en-US" dirty="0"/>
              <a:t>IR pass-through feature allows remote control of the HDMI source device and playback function at the remote display</a:t>
            </a:r>
          </a:p>
          <a:p>
            <a:pPr marL="283464" indent="-18288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283464" indent="-18288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/>
              <a:t>Additional Tx and Rx units sold separately 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/>
              <a:t>Loop Out 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/>
              <a:t>RS 232 support to enable devices in either direction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/>
              <a:t>TAA Compliant 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dirty="0"/>
          </a:p>
          <a:p>
            <a:pPr marL="102870"/>
            <a:endParaRPr lang="en-US" dirty="0"/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5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/>
        </p:nvSpPr>
        <p:spPr>
          <a:xfrm>
            <a:off x="281281" y="175700"/>
            <a:ext cx="51315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0" tIns="45125" rIns="90250" bIns="45125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282E"/>
              </a:buClr>
              <a:buSzPts val="2500"/>
              <a:buFont typeface="Open Sans"/>
              <a:buNone/>
            </a:pPr>
            <a:r>
              <a:rPr lang="en" sz="2400" b="1" dirty="0">
                <a:solidFill>
                  <a:srgbClr val="D1282E"/>
                </a:solidFill>
                <a:latin typeface="Open Sans"/>
                <a:ea typeface="Open Sans"/>
                <a:cs typeface="Open Sans"/>
                <a:sym typeface="Open Sans"/>
              </a:rPr>
              <a:t>SIIG Product Categories</a:t>
            </a:r>
            <a:endParaRPr sz="2400" b="1" dirty="0">
              <a:solidFill>
                <a:srgbClr val="D1282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454004" y="889801"/>
            <a:ext cx="4572000" cy="457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endParaRPr lang="en-US"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KVM Switches</a:t>
            </a:r>
          </a:p>
          <a:p>
            <a:pPr marL="342900" indent="-279400">
              <a:buSzPts val="1400"/>
              <a:buFont typeface="Arial"/>
              <a:buChar char="•"/>
            </a:pPr>
            <a:r>
              <a:rPr lang="en-US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 Devices</a:t>
            </a:r>
            <a:endParaRPr lang="en-US" sz="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Docking Stations 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Desk Mounts </a:t>
            </a:r>
          </a:p>
          <a:p>
            <a:pPr marL="342900" indent="-279400">
              <a:buSzPts val="14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 Charging Options</a:t>
            </a:r>
            <a:endParaRPr lang="en-US"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Desktop Add-in Cards</a:t>
            </a:r>
            <a:endParaRPr lang="en-US"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 Drive Storage Accessories</a:t>
            </a:r>
            <a:endParaRPr lang="en-US"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Notebook Add-ons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lang="en-US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</a:t>
            </a:r>
            <a:endParaRPr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 Over IP Transmitters and Receivers</a:t>
            </a:r>
          </a:p>
          <a:p>
            <a:pPr marL="342900" indent="-279400">
              <a:buSzPts val="14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Matrix/Switches</a:t>
            </a:r>
            <a:endParaRPr lang="en-US"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Extenders</a:t>
            </a:r>
            <a:endParaRPr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Splitters</a:t>
            </a:r>
            <a:endParaRPr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Scalers/Converters</a:t>
            </a:r>
            <a:endParaRPr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Video/Display Adapters</a:t>
            </a:r>
            <a:endParaRPr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279400">
              <a:buSzPts val="1400"/>
              <a:buFont typeface="Arial"/>
              <a:buChar char="•"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MST Video Hubs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D91073-696D-2EC3-C088-24130333D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117" y="820967"/>
            <a:ext cx="3001727" cy="1565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694819-9915-191B-270B-F3D60B695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004" y="2800088"/>
            <a:ext cx="3001727" cy="20309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685A3-AE02-4E22-9C20-B7457E47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70" y="680395"/>
            <a:ext cx="7886700" cy="410788"/>
          </a:xfrm>
        </p:spPr>
        <p:txBody>
          <a:bodyPr>
            <a:noAutofit/>
          </a:bodyPr>
          <a:lstStyle/>
          <a:p>
            <a:pPr algn="ctr"/>
            <a:r>
              <a:rPr lang="en-US" sz="23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SIIG AVoIP HDMI Transmitters and Receivers</a:t>
            </a:r>
            <a:br>
              <a:rPr lang="en-US" sz="23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3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Many-to-Many </a:t>
            </a:r>
          </a:p>
        </p:txBody>
      </p:sp>
      <p:pic>
        <p:nvPicPr>
          <p:cNvPr id="7" name="Google Shape;169;p30">
            <a:extLst>
              <a:ext uri="{FF2B5EF4-FFF2-40B4-BE49-F238E27FC236}">
                <a16:creationId xmlns:a16="http://schemas.microsoft.com/office/drawing/2014/main" id="{1B92AF68-B714-4804-982C-A20E85E5CE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2870" y="368675"/>
            <a:ext cx="884961" cy="40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8B7FD1-2E7C-58CE-068B-6E09445D7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70" y="2153172"/>
            <a:ext cx="8465574" cy="20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8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970BE-658B-44B2-8984-6E910C16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54" y="0"/>
            <a:ext cx="7612213" cy="673046"/>
          </a:xfrm>
        </p:spPr>
        <p:txBody>
          <a:bodyPr>
            <a:normAutofit/>
          </a:bodyPr>
          <a:lstStyle/>
          <a:p>
            <a:r>
              <a:rPr lang="en-US" sz="2000" b="1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SIIG 1X8 AV-over-IP Distribution Amplifier 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oogle Shape;169;p30">
            <a:extLst>
              <a:ext uri="{FF2B5EF4-FFF2-40B4-BE49-F238E27FC236}">
                <a16:creationId xmlns:a16="http://schemas.microsoft.com/office/drawing/2014/main" id="{FCFBB1D1-7370-49B2-AB63-1CACE5581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9451" y="385331"/>
            <a:ext cx="884961" cy="40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17045C-C5AF-B9CF-A0E8-A83067B8C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82" y="2423609"/>
            <a:ext cx="2965615" cy="2045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29BDF2-10EC-7FF4-E87F-74ABEEB2A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4082" y="1887056"/>
            <a:ext cx="5426264" cy="22621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9FFF2F-804A-5258-5D2A-52B3CD3ED6AB}"/>
              </a:ext>
            </a:extLst>
          </p:cNvPr>
          <p:cNvSpPr txBox="1"/>
          <p:nvPr/>
        </p:nvSpPr>
        <p:spPr>
          <a:xfrm>
            <a:off x="373654" y="994288"/>
            <a:ext cx="4434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Open Sans" panose="020B0806030504020204" pitchFamily="34" charset="0"/>
              </a:rPr>
              <a:t>CE-H26W11-S1</a:t>
            </a:r>
          </a:p>
          <a:p>
            <a:r>
              <a:rPr lang="en-US" dirty="0"/>
              <a:t>1x8 HDMI Splitter, Over IP Extender Kit</a:t>
            </a:r>
            <a:endParaRPr lang="en-US" sz="1300" dirty="0"/>
          </a:p>
          <a:p>
            <a:r>
              <a:rPr lang="en-US" b="1" dirty="0"/>
              <a:t>SRP $779.99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89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970BE-658B-44B2-8984-6E910C16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54" y="114540"/>
            <a:ext cx="6036068" cy="673046"/>
          </a:xfrm>
        </p:spPr>
        <p:txBody>
          <a:bodyPr>
            <a:normAutofit/>
          </a:bodyPr>
          <a:lstStyle/>
          <a:p>
            <a:r>
              <a:rPr lang="en-US" sz="2000" b="1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SIIG 1X4 AV-over-IP Distribution Amplifier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oogle Shape;169;p30">
            <a:extLst>
              <a:ext uri="{FF2B5EF4-FFF2-40B4-BE49-F238E27FC236}">
                <a16:creationId xmlns:a16="http://schemas.microsoft.com/office/drawing/2014/main" id="{FCFBB1D1-7370-49B2-AB63-1CACE5581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9451" y="385331"/>
            <a:ext cx="884961" cy="40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F4CD76-3E17-42F7-9223-44D1F0E91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5" y="2291616"/>
            <a:ext cx="3237674" cy="18069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5679B2-5760-402C-9792-21DF51611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686" y="1887829"/>
            <a:ext cx="5232660" cy="2500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EC0F9E-62F8-3FAD-05AE-860071902D77}"/>
              </a:ext>
            </a:extLst>
          </p:cNvPr>
          <p:cNvSpPr txBox="1"/>
          <p:nvPr/>
        </p:nvSpPr>
        <p:spPr>
          <a:xfrm>
            <a:off x="373654" y="994288"/>
            <a:ext cx="4434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Open Sans" panose="020B0806030504020204" pitchFamily="34" charset="0"/>
              </a:rPr>
              <a:t>CE-H26V11-S1</a:t>
            </a:r>
          </a:p>
          <a:p>
            <a:r>
              <a:rPr lang="en-US" dirty="0"/>
              <a:t>1x4 HDMI Splitter, Over IP Extender Kit</a:t>
            </a:r>
            <a:endParaRPr lang="en-US" sz="1300" dirty="0"/>
          </a:p>
          <a:p>
            <a:r>
              <a:rPr lang="en-US" b="1" dirty="0"/>
              <a:t>SRP $559.99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18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970BE-658B-44B2-8984-6E910C16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56" y="349421"/>
            <a:ext cx="7290101" cy="411929"/>
          </a:xfrm>
        </p:spPr>
        <p:txBody>
          <a:bodyPr>
            <a:normAutofit/>
          </a:bodyPr>
          <a:lstStyle/>
          <a:p>
            <a:r>
              <a:rPr lang="en-US" sz="2000" b="1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SIIG 1X4 and 1X8 AV-over-IP Distribution Amplifiers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oogle Shape;169;p30">
            <a:extLst>
              <a:ext uri="{FF2B5EF4-FFF2-40B4-BE49-F238E27FC236}">
                <a16:creationId xmlns:a16="http://schemas.microsoft.com/office/drawing/2014/main" id="{FCFBB1D1-7370-49B2-AB63-1CACE5581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9451" y="385331"/>
            <a:ext cx="884961" cy="4022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B334C3-F477-39FE-456F-AD3AEAAAB940}"/>
              </a:ext>
            </a:extLst>
          </p:cNvPr>
          <p:cNvSpPr txBox="1"/>
          <p:nvPr/>
        </p:nvSpPr>
        <p:spPr>
          <a:xfrm>
            <a:off x="4699530" y="1664521"/>
            <a:ext cx="418488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288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b="1" dirty="0"/>
              <a:t>Topology – </a:t>
            </a:r>
            <a:r>
              <a:rPr lang="en-US" b="1" dirty="0">
                <a:solidFill>
                  <a:srgbClr val="C00000"/>
                </a:solidFill>
              </a:rPr>
              <a:t>One-to-Many</a:t>
            </a:r>
          </a:p>
          <a:p>
            <a:pPr marL="283464" indent="-18288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3464" indent="-182880">
              <a:buFont typeface="Arial" panose="020B0604020202020204" pitchFamily="34" charset="0"/>
              <a:buChar char="•"/>
            </a:pPr>
            <a:r>
              <a:rPr lang="en-US" dirty="0"/>
              <a:t>Transmits and receives 1080P 60Hz HDMI signals up to 394 ft</a:t>
            </a:r>
          </a:p>
          <a:p>
            <a:pPr marL="283464" indent="-18288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3464" indent="-18288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Latency of less than 80ms</a:t>
            </a:r>
          </a:p>
          <a:p>
            <a:pPr marL="283464" indent="-182880">
              <a:buFont typeface="Arial" panose="020B0604020202020204" pitchFamily="34" charset="0"/>
              <a:buChar char="•"/>
            </a:pPr>
            <a:endParaRPr lang="en-US" sz="400" b="0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marL="283464" indent="-182880">
              <a:buFont typeface="Arial" panose="020B0604020202020204" pitchFamily="34" charset="0"/>
              <a:buChar char="•"/>
            </a:pPr>
            <a:r>
              <a:rPr lang="en-US" dirty="0"/>
              <a:t>IR pass-through feature allows remote control of the HDMI source device and playback function at the remote display</a:t>
            </a:r>
          </a:p>
          <a:p>
            <a:pPr marL="283464" indent="-18288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3464" indent="-182880">
              <a:buFont typeface="Arial" panose="020B0604020202020204" pitchFamily="34" charset="0"/>
              <a:buChar char="•"/>
            </a:pPr>
            <a:r>
              <a:rPr lang="en-US" dirty="0"/>
              <a:t>Metal Housing </a:t>
            </a:r>
          </a:p>
          <a:p>
            <a:pPr marL="283464" indent="-18288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283464" indent="-18288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dirty="0"/>
              <a:t>Additional Rx units sold separately 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dirty="0"/>
          </a:p>
          <a:p>
            <a:pPr marL="102870"/>
            <a:endParaRPr lang="en-US" dirty="0"/>
          </a:p>
          <a:p>
            <a:pPr marL="285750" indent="-18288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176EF-6B65-F80A-40BF-505145F89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01" y="1219358"/>
            <a:ext cx="3759092" cy="33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43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685A3-AE02-4E22-9C20-B7457E47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70" y="680395"/>
            <a:ext cx="7886700" cy="410788"/>
          </a:xfrm>
        </p:spPr>
        <p:txBody>
          <a:bodyPr>
            <a:noAutofit/>
          </a:bodyPr>
          <a:lstStyle/>
          <a:p>
            <a:pPr algn="ctr"/>
            <a:r>
              <a:rPr lang="en-US" sz="23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SIIG AVoIP HDMI Transmitters and Receivers</a:t>
            </a:r>
            <a:br>
              <a:rPr lang="en-US" sz="23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3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One-to-Many </a:t>
            </a:r>
          </a:p>
        </p:txBody>
      </p:sp>
      <p:pic>
        <p:nvPicPr>
          <p:cNvPr id="7" name="Google Shape;169;p30">
            <a:extLst>
              <a:ext uri="{FF2B5EF4-FFF2-40B4-BE49-F238E27FC236}">
                <a16:creationId xmlns:a16="http://schemas.microsoft.com/office/drawing/2014/main" id="{1B92AF68-B714-4804-982C-A20E85E5CE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2870" y="368675"/>
            <a:ext cx="884961" cy="40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E5936B-EFE5-8319-F9BF-AE6BC3B63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70" y="1932827"/>
            <a:ext cx="8465574" cy="260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8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4880" y="104621"/>
            <a:ext cx="1179948" cy="53634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138846" y="235566"/>
            <a:ext cx="5737972" cy="53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925" tIns="31450" rIns="62925" bIns="31450" anchor="t" anchorCtr="0">
            <a:normAutofit fontScale="77500" lnSpcReduction="20000"/>
          </a:bodyPr>
          <a:lstStyle/>
          <a:p>
            <a:pPr marL="63500">
              <a:buSzPts val="1400"/>
            </a:pPr>
            <a:r>
              <a:rPr lang="en" sz="2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SIIG’s Traditional AV Network Products </a:t>
            </a:r>
          </a:p>
          <a:p>
            <a:pPr marL="63500" algn="ctr">
              <a:buSzPts val="1400"/>
            </a:pPr>
            <a:endParaRPr lang="en"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75BA6A-B4D4-4287-9BAB-C989B788653F}"/>
              </a:ext>
            </a:extLst>
          </p:cNvPr>
          <p:cNvSpPr txBox="1"/>
          <p:nvPr/>
        </p:nvSpPr>
        <p:spPr>
          <a:xfrm>
            <a:off x="-79991" y="3520125"/>
            <a:ext cx="265224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Venues:</a:t>
            </a:r>
            <a:endParaRPr lang="en-US"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Sports Bar</a:t>
            </a:r>
          </a:p>
          <a:p>
            <a:pPr marL="355600" lvl="1" indent="-20320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</a:rPr>
              <a:t> Classrooms </a:t>
            </a:r>
          </a:p>
          <a:p>
            <a:pPr marL="355600" lvl="1" indent="-20320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Wayfinding</a:t>
            </a:r>
          </a:p>
          <a:p>
            <a:pPr marL="355600" marR="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</a:rPr>
              <a:t> Hospitality Environments</a:t>
            </a:r>
          </a:p>
          <a:p>
            <a:pPr marL="355600" marR="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</a:rPr>
              <a:t> Places of Worship </a:t>
            </a:r>
          </a:p>
          <a:p>
            <a:pPr marL="355600" marR="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en-US" dirty="0">
              <a:solidFill>
                <a:schemeClr val="dk1"/>
              </a:solidFill>
            </a:endParaRPr>
          </a:p>
          <a:p>
            <a:pPr marL="355600" marR="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Google Shape;161;p29">
            <a:extLst>
              <a:ext uri="{FF2B5EF4-FFF2-40B4-BE49-F238E27FC236}">
                <a16:creationId xmlns:a16="http://schemas.microsoft.com/office/drawing/2014/main" id="{5673DE10-33BE-49BE-8AE9-6958B6EC8D5E}"/>
              </a:ext>
            </a:extLst>
          </p:cNvPr>
          <p:cNvSpPr txBox="1"/>
          <p:nvPr/>
        </p:nvSpPr>
        <p:spPr>
          <a:xfrm>
            <a:off x="0" y="1355730"/>
            <a:ext cx="4015047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 Categories </a:t>
            </a:r>
          </a:p>
          <a:p>
            <a:pPr marL="342900" indent="-279400">
              <a:buSzPts val="14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Matrix Switches</a:t>
            </a:r>
          </a:p>
          <a:p>
            <a:pPr marL="342900" marR="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Distribution Amplifiers </a:t>
            </a:r>
          </a:p>
          <a:p>
            <a:pPr marL="342900" marR="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Extenders </a:t>
            </a:r>
          </a:p>
          <a:p>
            <a:pPr marL="342900" indent="-279400">
              <a:buSzPts val="1400"/>
              <a:buFont typeface="Arial"/>
              <a:buChar char="•"/>
            </a:pPr>
            <a:r>
              <a:rPr lang="en" dirty="0"/>
              <a:t>Video Wall Controllers</a:t>
            </a:r>
            <a:endParaRPr lang="en-US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279400">
              <a:buSzPts val="1400"/>
              <a:buFont typeface="Arial"/>
              <a:buChar char="•"/>
            </a:pPr>
            <a:r>
              <a:rPr lang="en-US" dirty="0"/>
              <a:t>Switches</a:t>
            </a:r>
            <a:endParaRPr lang="en-US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Scalers/Converters</a:t>
            </a:r>
            <a:endParaRPr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Video/Display Adapters</a:t>
            </a:r>
            <a:endParaRPr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587DA5-210A-085C-FCBB-A27326E9F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727" y="2814476"/>
            <a:ext cx="3711359" cy="2329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EB0D4E-C44F-6AD7-59B7-DA5F50EC9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351" y="825965"/>
            <a:ext cx="3950505" cy="218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46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4880" y="104621"/>
            <a:ext cx="1179948" cy="53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147999-780B-4E02-BCFC-C34A931BD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504" y="1330116"/>
            <a:ext cx="5432324" cy="3791953"/>
          </a:xfrm>
          <a:prstGeom prst="rect">
            <a:avLst/>
          </a:prstGeom>
        </p:spPr>
      </p:pic>
      <p:sp>
        <p:nvSpPr>
          <p:cNvPr id="6" name="Google Shape;161;p29">
            <a:extLst>
              <a:ext uri="{FF2B5EF4-FFF2-40B4-BE49-F238E27FC236}">
                <a16:creationId xmlns:a16="http://schemas.microsoft.com/office/drawing/2014/main" id="{FEA3486B-1628-466B-788A-9AAE09AB13A0}"/>
              </a:ext>
            </a:extLst>
          </p:cNvPr>
          <p:cNvSpPr txBox="1"/>
          <p:nvPr/>
        </p:nvSpPr>
        <p:spPr>
          <a:xfrm>
            <a:off x="0" y="1355730"/>
            <a:ext cx="2619910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 Categories </a:t>
            </a:r>
          </a:p>
          <a:p>
            <a:pPr marL="342900" indent="-279400">
              <a:buSzPts val="14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Matrix Switches</a:t>
            </a:r>
          </a:p>
          <a:p>
            <a:pPr marL="342900" indent="-279400">
              <a:buSzPts val="1400"/>
              <a:buFont typeface="Arial"/>
              <a:buChar char="•"/>
            </a:pPr>
            <a:r>
              <a:rPr lang="en" dirty="0"/>
              <a:t>Video Wall Controllers</a:t>
            </a:r>
            <a:endParaRPr lang="en-US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Distribution Amplifiers </a:t>
            </a:r>
          </a:p>
          <a:p>
            <a:pPr marL="342900" marR="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dirty="0"/>
              <a:t>Switches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Extenders </a:t>
            </a:r>
          </a:p>
          <a:p>
            <a:pPr marL="342900" marR="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Scalers/Converters</a:t>
            </a:r>
            <a:endParaRPr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Video/Display Adapters</a:t>
            </a:r>
            <a:endParaRPr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70;p30">
            <a:extLst>
              <a:ext uri="{FF2B5EF4-FFF2-40B4-BE49-F238E27FC236}">
                <a16:creationId xmlns:a16="http://schemas.microsoft.com/office/drawing/2014/main" id="{E93CA6BD-D309-1017-7DC9-23714480E217}"/>
              </a:ext>
            </a:extLst>
          </p:cNvPr>
          <p:cNvSpPr txBox="1"/>
          <p:nvPr/>
        </p:nvSpPr>
        <p:spPr>
          <a:xfrm>
            <a:off x="48702" y="275576"/>
            <a:ext cx="5737972" cy="53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925" tIns="31450" rIns="62925" bIns="31450" anchor="t" anchorCtr="0">
            <a:normAutofit/>
          </a:bodyPr>
          <a:lstStyle/>
          <a:p>
            <a:pPr marL="63500">
              <a:buSzPts val="1400"/>
            </a:pPr>
            <a:r>
              <a:rPr lang="en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SIIG’s Traditional AV Network</a:t>
            </a:r>
          </a:p>
          <a:p>
            <a:pPr marL="63500" algn="ctr">
              <a:buSzPts val="1400"/>
            </a:pPr>
            <a:endParaRPr lang="en"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33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970BE-658B-44B2-8984-6E910C16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3509"/>
            <a:ext cx="7044814" cy="613953"/>
          </a:xfrm>
        </p:spPr>
        <p:txBody>
          <a:bodyPr>
            <a:normAutofit/>
          </a:bodyPr>
          <a:lstStyle/>
          <a:p>
            <a:r>
              <a:rPr lang="en-US" sz="2400" b="1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Traditional AV Network</a:t>
            </a: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oogle Shape;169;p30">
            <a:extLst>
              <a:ext uri="{FF2B5EF4-FFF2-40B4-BE49-F238E27FC236}">
                <a16:creationId xmlns:a16="http://schemas.microsoft.com/office/drawing/2014/main" id="{FCFBB1D1-7370-49B2-AB63-1CACE5581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9451" y="385331"/>
            <a:ext cx="884961" cy="4022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23010D-455D-46E6-92DC-31C95C656149}"/>
              </a:ext>
            </a:extLst>
          </p:cNvPr>
          <p:cNvSpPr txBox="1"/>
          <p:nvPr/>
        </p:nvSpPr>
        <p:spPr>
          <a:xfrm>
            <a:off x="457199" y="1415962"/>
            <a:ext cx="5074921" cy="5950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800" b="1" i="0" dirty="0">
                <a:solidFill>
                  <a:srgbClr val="333333"/>
                </a:solidFill>
                <a:effectLst/>
                <a:latin typeface="+mn-lt"/>
              </a:rPr>
              <a:t>Benefits</a:t>
            </a:r>
            <a:endParaRPr lang="en-US" sz="2000" b="1" i="0" dirty="0">
              <a:solidFill>
                <a:srgbClr val="333333"/>
              </a:solidFill>
              <a:effectLst/>
              <a:latin typeface="+mn-lt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+mn-lt"/>
              </a:rPr>
              <a:t>Dedicated Network</a:t>
            </a:r>
            <a:r>
              <a:rPr lang="en-US" dirty="0">
                <a:solidFill>
                  <a:srgbClr val="333333"/>
                </a:solidFill>
                <a:latin typeface="+mn-lt"/>
              </a:rPr>
              <a:t> </a:t>
            </a:r>
          </a:p>
          <a:p>
            <a:pPr marL="45720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Does not share its bandwidth  over a IP network</a:t>
            </a:r>
          </a:p>
          <a:p>
            <a:pPr marL="45720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Lower Video and Audio Latencies </a:t>
            </a:r>
          </a:p>
          <a:p>
            <a:pPr marL="45720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Higher resolutions and frame rates </a:t>
            </a:r>
          </a:p>
          <a:p>
            <a:pPr marL="45720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Best suited today for smaller AV networks </a:t>
            </a:r>
          </a:p>
          <a:p>
            <a:pPr marL="457200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33333"/>
              </a:solidFill>
              <a:latin typeface="+mn-lt"/>
            </a:endParaRPr>
          </a:p>
          <a:p>
            <a:pPr marL="2286"/>
            <a:r>
              <a:rPr lang="en-US" sz="1800" b="1" dirty="0">
                <a:solidFill>
                  <a:srgbClr val="333333"/>
                </a:solidFill>
                <a:latin typeface="+mn-lt"/>
              </a:rPr>
              <a:t>Constraints</a:t>
            </a:r>
          </a:p>
          <a:p>
            <a:pPr marL="173736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+mn-lt"/>
              </a:rPr>
              <a:t>Future Expansion </a:t>
            </a:r>
          </a:p>
          <a:p>
            <a:pPr marL="45720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Can be costly to scale </a:t>
            </a:r>
          </a:p>
          <a:p>
            <a:pPr marL="45720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Matrix Switcher has a fixed number of inputs/outputs </a:t>
            </a:r>
          </a:p>
          <a:p>
            <a:pPr marL="45720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Distance limitations of AV signal </a:t>
            </a:r>
          </a:p>
          <a:p>
            <a:pPr marL="45720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Less cost-effective to implement for medium-size and larger installations </a:t>
            </a:r>
          </a:p>
          <a:p>
            <a:pPr marL="457200" lvl="1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3333"/>
              </a:solidFill>
              <a:latin typeface="+mn-lt"/>
            </a:endParaRPr>
          </a:p>
          <a:p>
            <a:pPr marL="45720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3333"/>
              </a:solidFill>
              <a:latin typeface="+mn-lt"/>
            </a:endParaRPr>
          </a:p>
          <a:p>
            <a:pPr marL="45720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3333"/>
              </a:solidFill>
              <a:latin typeface="+mn-lt"/>
            </a:endParaRPr>
          </a:p>
          <a:p>
            <a:pPr marL="45720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3333"/>
              </a:solidFill>
              <a:latin typeface="+mn-lt"/>
            </a:endParaRPr>
          </a:p>
          <a:p>
            <a:pPr marL="173736" lvl="2" indent="-17145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333333"/>
              </a:solidFill>
              <a:latin typeface="+mn-lt"/>
            </a:endParaRPr>
          </a:p>
          <a:p>
            <a:pPr marL="173736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3333"/>
              </a:solidFill>
              <a:latin typeface="+mn-lt"/>
            </a:endParaRPr>
          </a:p>
          <a:p>
            <a:pPr marL="45720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3333"/>
              </a:solidFill>
              <a:latin typeface="+mn-lt"/>
            </a:endParaRPr>
          </a:p>
          <a:p>
            <a:pPr marL="45720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3333"/>
              </a:solidFill>
              <a:latin typeface="+mn-lt"/>
            </a:endParaRPr>
          </a:p>
          <a:p>
            <a:pPr marL="457200" lvl="8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3333"/>
              </a:solidFill>
              <a:latin typeface="+mn-lt"/>
            </a:endParaRPr>
          </a:p>
          <a:p>
            <a:pPr marL="457200" lvl="8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3333"/>
              </a:solidFill>
              <a:latin typeface="+mn-lt"/>
            </a:endParaRPr>
          </a:p>
          <a:p>
            <a:pPr marL="171450" lvl="2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3333"/>
              </a:solidFill>
              <a:latin typeface="+mn-lt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CFC196-1A21-86F5-DF27-F16B50270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120" y="1191291"/>
            <a:ext cx="2194860" cy="351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0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970BE-658B-44B2-8984-6E910C16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18960"/>
            <a:ext cx="4408715" cy="613953"/>
          </a:xfrm>
        </p:spPr>
        <p:txBody>
          <a:bodyPr>
            <a:normAutofit/>
          </a:bodyPr>
          <a:lstStyle/>
          <a:p>
            <a:r>
              <a:rPr lang="en-US" sz="2400" b="1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 of AV-over-IP</a:t>
            </a: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oogle Shape;169;p30">
            <a:extLst>
              <a:ext uri="{FF2B5EF4-FFF2-40B4-BE49-F238E27FC236}">
                <a16:creationId xmlns:a16="http://schemas.microsoft.com/office/drawing/2014/main" id="{FCFBB1D1-7370-49B2-AB63-1CACE5581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9451" y="385331"/>
            <a:ext cx="884961" cy="4022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23010D-455D-46E6-92DC-31C95C656149}"/>
              </a:ext>
            </a:extLst>
          </p:cNvPr>
          <p:cNvSpPr txBox="1"/>
          <p:nvPr/>
        </p:nvSpPr>
        <p:spPr>
          <a:xfrm>
            <a:off x="380999" y="1418896"/>
            <a:ext cx="4916215" cy="4160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US" sz="500" b="1" i="0" dirty="0">
              <a:solidFill>
                <a:srgbClr val="333333"/>
              </a:solidFill>
              <a:effectLst/>
              <a:latin typeface="+mn-lt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+mn-lt"/>
              </a:rPr>
              <a:t>Cost Savings</a:t>
            </a:r>
            <a:r>
              <a:rPr lang="en-US" dirty="0">
                <a:solidFill>
                  <a:srgbClr val="333333"/>
                </a:solidFill>
                <a:latin typeface="+mn-lt"/>
              </a:rPr>
              <a:t> – is a big </a:t>
            </a:r>
            <a:r>
              <a:rPr lang="en-US" b="0" i="0" dirty="0">
                <a:solidFill>
                  <a:srgbClr val="333333"/>
                </a:solidFill>
                <a:effectLst/>
                <a:latin typeface="+mn-lt"/>
              </a:rPr>
              <a:t>advantage of an AV over IP setup since it is built on the backbone of an existing IT network, and costs associated with expanding the network are less vs a traditional AV network 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400" b="0" i="0" dirty="0">
              <a:solidFill>
                <a:srgbClr val="333333"/>
              </a:solidFill>
              <a:effectLst/>
              <a:latin typeface="+mn-lt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+mn-lt"/>
              </a:rPr>
              <a:t>Scalability</a:t>
            </a:r>
            <a:r>
              <a:rPr lang="en-US" dirty="0">
                <a:solidFill>
                  <a:srgbClr val="333333"/>
                </a:solidFill>
                <a:latin typeface="+mn-lt"/>
              </a:rPr>
              <a:t> – installation of more transmitters and/or receivers is easily accomplished and cost-effective</a:t>
            </a:r>
            <a:r>
              <a:rPr lang="en-US" b="0" i="0" dirty="0">
                <a:solidFill>
                  <a:srgbClr val="333333"/>
                </a:solidFill>
                <a:effectLst/>
                <a:latin typeface="+mn-lt"/>
              </a:rPr>
              <a:t> 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400" b="0" i="0" dirty="0">
              <a:solidFill>
                <a:srgbClr val="333333"/>
              </a:solidFill>
              <a:effectLst/>
              <a:latin typeface="+mn-lt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+mn-lt"/>
              </a:rPr>
              <a:t>Design Flexibility</a:t>
            </a:r>
            <a:r>
              <a:rPr lang="en-US" b="0" i="0" dirty="0">
                <a:solidFill>
                  <a:srgbClr val="333333"/>
                </a:solidFill>
                <a:effectLst/>
                <a:latin typeface="+mn-lt"/>
              </a:rPr>
              <a:t> – Future-proof the </a:t>
            </a:r>
            <a:r>
              <a:rPr lang="en-US" dirty="0">
                <a:solidFill>
                  <a:srgbClr val="333333"/>
                </a:solidFill>
                <a:latin typeface="+mn-lt"/>
              </a:rPr>
              <a:t>upgradability of your AV network where additional Transmitters and Receivers can be installed as needed</a:t>
            </a:r>
            <a:endParaRPr lang="en-US" b="0" i="0" dirty="0">
              <a:solidFill>
                <a:srgbClr val="333333"/>
              </a:solidFill>
              <a:effectLst/>
              <a:latin typeface="+mn-lt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400" b="0" i="0" dirty="0">
              <a:solidFill>
                <a:srgbClr val="333333"/>
              </a:solidFill>
              <a:effectLst/>
              <a:latin typeface="+mn-lt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+mn-lt"/>
              </a:rPr>
              <a:t>Content Distance </a:t>
            </a:r>
            <a:r>
              <a:rPr lang="en-US" b="0" i="0" dirty="0">
                <a:solidFill>
                  <a:srgbClr val="333333"/>
                </a:solidFill>
                <a:effectLst/>
                <a:latin typeface="+mn-lt"/>
              </a:rPr>
              <a:t>–  can be delivered, locally, regionally and even globally</a:t>
            </a:r>
            <a:r>
              <a:rPr lang="en-US" dirty="0">
                <a:solidFill>
                  <a:srgbClr val="333333"/>
                </a:solidFill>
                <a:latin typeface="+mn-lt"/>
              </a:rPr>
              <a:t>,  </a:t>
            </a:r>
            <a:endParaRPr lang="en-US" b="0" i="0" dirty="0">
              <a:solidFill>
                <a:srgbClr val="333333"/>
              </a:solidFill>
              <a:effectLst/>
              <a:latin typeface="+mn-lt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400" dirty="0">
              <a:solidFill>
                <a:srgbClr val="333333"/>
              </a:solidFill>
              <a:latin typeface="+mn-lt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400" dirty="0">
              <a:solidFill>
                <a:srgbClr val="333333"/>
              </a:solidFill>
              <a:latin typeface="+mn-lt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400" b="0" i="0" dirty="0">
              <a:solidFill>
                <a:srgbClr val="333333"/>
              </a:solidFill>
              <a:effectLst/>
              <a:latin typeface="+mn-lt"/>
            </a:endParaRPr>
          </a:p>
          <a:p>
            <a:pPr marL="457200" lvl="8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3333"/>
              </a:solidFill>
              <a:latin typeface="+mn-lt"/>
            </a:endParaRPr>
          </a:p>
          <a:p>
            <a:pPr marL="171450" lvl="2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3333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1E0C6-DAB5-43A6-BF34-542DAAFAB550}"/>
              </a:ext>
            </a:extLst>
          </p:cNvPr>
          <p:cNvSpPr txBox="1"/>
          <p:nvPr/>
        </p:nvSpPr>
        <p:spPr>
          <a:xfrm>
            <a:off x="380999" y="940558"/>
            <a:ext cx="7006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333333"/>
                </a:solidFill>
                <a:effectLst/>
                <a:latin typeface="+mn-lt"/>
              </a:rPr>
              <a:t>Transmission of A/V video signals over an IP network </a:t>
            </a:r>
            <a:endParaRPr lang="en-US" sz="1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85BB78-B1D1-646E-360D-264597B11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192" y="1418896"/>
            <a:ext cx="2190184" cy="351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3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970BE-658B-44B2-8984-6E910C16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3509"/>
            <a:ext cx="5070298" cy="613953"/>
          </a:xfrm>
        </p:spPr>
        <p:txBody>
          <a:bodyPr>
            <a:normAutofit fontScale="90000"/>
          </a:bodyPr>
          <a:lstStyle/>
          <a:p>
            <a:r>
              <a:rPr lang="en-US" sz="2400" b="1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AV-over-IP – Configuration Types</a:t>
            </a: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oogle Shape;169;p30">
            <a:extLst>
              <a:ext uri="{FF2B5EF4-FFF2-40B4-BE49-F238E27FC236}">
                <a16:creationId xmlns:a16="http://schemas.microsoft.com/office/drawing/2014/main" id="{FCFBB1D1-7370-49B2-AB63-1CACE5581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9451" y="385331"/>
            <a:ext cx="884961" cy="40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9A3E36-4B29-4871-A919-E3D3170E7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45" y="1009318"/>
            <a:ext cx="2334953" cy="374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B2A34D-6035-4381-917C-773C6DE8FF3E}"/>
              </a:ext>
            </a:extLst>
          </p:cNvPr>
          <p:cNvSpPr txBox="1"/>
          <p:nvPr/>
        </p:nvSpPr>
        <p:spPr>
          <a:xfrm>
            <a:off x="3305330" y="1556087"/>
            <a:ext cx="54489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One-to-Many Topology</a:t>
            </a:r>
          </a:p>
          <a:p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Transmitter is connected to multiple Receivers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/>
              <a:t>Single AV signal sent to Many Receivers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Additional receivers available for purchase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Many-to-Many Topology</a:t>
            </a:r>
          </a:p>
          <a:p>
            <a:endParaRPr lang="en-US" sz="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 number of Transmitters are connected to multiple Receivers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/>
              <a:t>Many AV signals sent to Many Receivers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Additional transmitters and receivers are available for purchase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5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685A3-AE02-4E22-9C20-B7457E47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6704"/>
            <a:ext cx="7886700" cy="410788"/>
          </a:xfrm>
        </p:spPr>
        <p:txBody>
          <a:bodyPr>
            <a:noAutofit/>
          </a:bodyPr>
          <a:lstStyle/>
          <a:p>
            <a:br>
              <a:rPr lang="en-US" sz="23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3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3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Sample Hotel Lobby Application</a:t>
            </a:r>
          </a:p>
        </p:txBody>
      </p:sp>
      <p:pic>
        <p:nvPicPr>
          <p:cNvPr id="7" name="Google Shape;169;p30">
            <a:extLst>
              <a:ext uri="{FF2B5EF4-FFF2-40B4-BE49-F238E27FC236}">
                <a16:creationId xmlns:a16="http://schemas.microsoft.com/office/drawing/2014/main" id="{1B92AF68-B714-4804-982C-A20E85E5CE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2870" y="368675"/>
            <a:ext cx="884961" cy="40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BB2B35A-E656-6982-FD64-BD9E86698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87" y="770930"/>
            <a:ext cx="7513983" cy="422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685A3-AE02-4E22-9C20-B7457E47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6704"/>
            <a:ext cx="7886700" cy="410788"/>
          </a:xfrm>
        </p:spPr>
        <p:txBody>
          <a:bodyPr>
            <a:noAutofit/>
          </a:bodyPr>
          <a:lstStyle/>
          <a:p>
            <a:br>
              <a:rPr lang="en-US" sz="23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3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3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Sample Hotel Lobby Connection Diagram</a:t>
            </a:r>
          </a:p>
        </p:txBody>
      </p:sp>
      <p:pic>
        <p:nvPicPr>
          <p:cNvPr id="7" name="Google Shape;169;p30">
            <a:extLst>
              <a:ext uri="{FF2B5EF4-FFF2-40B4-BE49-F238E27FC236}">
                <a16:creationId xmlns:a16="http://schemas.microsoft.com/office/drawing/2014/main" id="{1B92AF68-B714-4804-982C-A20E85E5CE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2870" y="368675"/>
            <a:ext cx="884961" cy="40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B541D4B-D748-22F9-C707-DBF20CF93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663" y="965586"/>
            <a:ext cx="6543924" cy="36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8053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11178</TotalTime>
  <Words>921</Words>
  <Application>Microsoft Office PowerPoint</Application>
  <PresentationFormat>On-screen Show (16:9)</PresentationFormat>
  <Paragraphs>245</Paragraphs>
  <Slides>24</Slides>
  <Notes>24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Open Sans</vt:lpstr>
      <vt:lpstr>Simple Light</vt:lpstr>
      <vt:lpstr>Essential</vt:lpstr>
      <vt:lpstr>PowerPoint Presentation</vt:lpstr>
      <vt:lpstr>PowerPoint Presentation</vt:lpstr>
      <vt:lpstr>PowerPoint Presentation</vt:lpstr>
      <vt:lpstr>PowerPoint Presentation</vt:lpstr>
      <vt:lpstr>Traditional AV Network</vt:lpstr>
      <vt:lpstr>Benefits of AV-over-IP</vt:lpstr>
      <vt:lpstr>AV-over-IP – Configuration Types</vt:lpstr>
      <vt:lpstr>  Sample Hotel Lobby Application</vt:lpstr>
      <vt:lpstr>  Sample Hotel Lobby Connection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SIIG AVoIP HDMI Transmitters and Receivers Many-to-Many </vt:lpstr>
      <vt:lpstr>SIIG 1X8 AV-over-IP Distribution Amplifier </vt:lpstr>
      <vt:lpstr>SIIG 1X4 AV-over-IP Distribution Amplifier</vt:lpstr>
      <vt:lpstr>SIIG 1X4 and 1X8 AV-over-IP Distribution Amplifiers</vt:lpstr>
      <vt:lpstr>SIIG AVoIP HDMI Transmitters and Receivers One-to-Many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Woodmansee</dc:creator>
  <cp:lastModifiedBy>Warner-Duncan, Zhane</cp:lastModifiedBy>
  <cp:revision>212</cp:revision>
  <cp:lastPrinted>2022-10-17T21:30:13Z</cp:lastPrinted>
  <dcterms:modified xsi:type="dcterms:W3CDTF">2023-05-22T18:45:45Z</dcterms:modified>
</cp:coreProperties>
</file>